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79.jpg" ContentType="image/gif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0" r:id="rId2"/>
  </p:sldMasterIdLst>
  <p:notesMasterIdLst>
    <p:notesMasterId r:id="rId43"/>
  </p:notesMasterIdLst>
  <p:handoutMasterIdLst>
    <p:handoutMasterId r:id="rId44"/>
  </p:handoutMasterIdLst>
  <p:sldIdLst>
    <p:sldId id="307" r:id="rId3"/>
    <p:sldId id="303" r:id="rId4"/>
    <p:sldId id="340" r:id="rId5"/>
    <p:sldId id="345" r:id="rId6"/>
    <p:sldId id="308" r:id="rId7"/>
    <p:sldId id="284" r:id="rId8"/>
    <p:sldId id="295" r:id="rId9"/>
    <p:sldId id="288" r:id="rId10"/>
    <p:sldId id="325" r:id="rId11"/>
    <p:sldId id="287" r:id="rId12"/>
    <p:sldId id="319" r:id="rId13"/>
    <p:sldId id="286" r:id="rId14"/>
    <p:sldId id="290" r:id="rId15"/>
    <p:sldId id="309" r:id="rId16"/>
    <p:sldId id="343" r:id="rId17"/>
    <p:sldId id="344" r:id="rId18"/>
    <p:sldId id="276" r:id="rId19"/>
    <p:sldId id="300" r:id="rId20"/>
    <p:sldId id="342" r:id="rId21"/>
    <p:sldId id="338" r:id="rId22"/>
    <p:sldId id="302" r:id="rId23"/>
    <p:sldId id="315" r:id="rId24"/>
    <p:sldId id="346" r:id="rId25"/>
    <p:sldId id="328" r:id="rId26"/>
    <p:sldId id="323" r:id="rId27"/>
    <p:sldId id="280" r:id="rId28"/>
    <p:sldId id="332" r:id="rId29"/>
    <p:sldId id="277" r:id="rId30"/>
    <p:sldId id="330" r:id="rId31"/>
    <p:sldId id="272" r:id="rId32"/>
    <p:sldId id="297" r:id="rId33"/>
    <p:sldId id="285" r:id="rId34"/>
    <p:sldId id="289" r:id="rId35"/>
    <p:sldId id="314" r:id="rId36"/>
    <p:sldId id="301" r:id="rId37"/>
    <p:sldId id="322" r:id="rId38"/>
    <p:sldId id="279" r:id="rId39"/>
    <p:sldId id="275" r:id="rId40"/>
    <p:sldId id="273" r:id="rId41"/>
    <p:sldId id="310" r:id="rId42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y rockway" initials="Jr" lastIdx="0" clrIdx="0">
    <p:extLst>
      <p:ext uri="{19B8F6BF-5375-455C-9EA6-DF929625EA0E}">
        <p15:presenceInfo xmlns:p15="http://schemas.microsoft.com/office/powerpoint/2012/main" userId="9f49e51e4017b7c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DAFC"/>
    <a:srgbClr val="DD11C0"/>
    <a:srgbClr val="4DBBC7"/>
    <a:srgbClr val="75E7E4"/>
    <a:srgbClr val="0303FB"/>
    <a:srgbClr val="FAFCBC"/>
    <a:srgbClr val="644D7F"/>
    <a:srgbClr val="F8FA9E"/>
    <a:srgbClr val="F2F2F2"/>
    <a:srgbClr val="FFFC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24" autoAdjust="0"/>
    <p:restoredTop sz="94342" autoAdjust="0"/>
  </p:normalViewPr>
  <p:slideViewPr>
    <p:cSldViewPr showGuides="1">
      <p:cViewPr>
        <p:scale>
          <a:sx n="78" d="100"/>
          <a:sy n="78" d="100"/>
        </p:scale>
        <p:origin x="816" y="-3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7152"/>
    </p:cViewPr>
  </p:sorterViewPr>
  <p:notesViewPr>
    <p:cSldViewPr>
      <p:cViewPr varScale="1">
        <p:scale>
          <a:sx n="55" d="100"/>
          <a:sy n="55" d="100"/>
        </p:scale>
        <p:origin x="2844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658" cy="467191"/>
          </a:xfrm>
          <a:prstGeom prst="rect">
            <a:avLst/>
          </a:prstGeom>
        </p:spPr>
        <p:txBody>
          <a:bodyPr vert="horz" lIns="90836" tIns="45418" rIns="90836" bIns="4541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7867" y="0"/>
            <a:ext cx="3043658" cy="467191"/>
          </a:xfrm>
          <a:prstGeom prst="rect">
            <a:avLst/>
          </a:prstGeom>
        </p:spPr>
        <p:txBody>
          <a:bodyPr vert="horz" lIns="90836" tIns="45418" rIns="90836" bIns="45418" rtlCol="0"/>
          <a:lstStyle>
            <a:lvl1pPr algn="r">
              <a:defRPr sz="1200"/>
            </a:lvl1pPr>
          </a:lstStyle>
          <a:p>
            <a:fld id="{8D917545-B9D7-47B1-8A25-22D3B080F0AB}" type="datetimeFigureOut">
              <a:rPr lang="en-US" smtClean="0"/>
              <a:t>3/26/2017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1909"/>
            <a:ext cx="3043658" cy="467191"/>
          </a:xfrm>
          <a:prstGeom prst="rect">
            <a:avLst/>
          </a:prstGeom>
        </p:spPr>
        <p:txBody>
          <a:bodyPr vert="horz" lIns="90836" tIns="45418" rIns="90836" bIns="4541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7867" y="8841909"/>
            <a:ext cx="3043658" cy="467191"/>
          </a:xfrm>
          <a:prstGeom prst="rect">
            <a:avLst/>
          </a:prstGeom>
        </p:spPr>
        <p:txBody>
          <a:bodyPr vert="horz" lIns="90836" tIns="45418" rIns="90836" bIns="45418" rtlCol="0" anchor="b"/>
          <a:lstStyle>
            <a:lvl1pPr algn="r">
              <a:defRPr sz="1200"/>
            </a:lvl1pPr>
          </a:lstStyle>
          <a:p>
            <a:fld id="{FBEF935E-D250-4093-B56A-0BEF06AE7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5993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4" cy="465455"/>
          </a:xfrm>
          <a:prstGeom prst="rect">
            <a:avLst/>
          </a:prstGeom>
        </p:spPr>
        <p:txBody>
          <a:bodyPr vert="horz" lIns="93316" tIns="46658" rIns="93316" bIns="4665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4" cy="465455"/>
          </a:xfrm>
          <a:prstGeom prst="rect">
            <a:avLst/>
          </a:prstGeom>
        </p:spPr>
        <p:txBody>
          <a:bodyPr vert="horz" lIns="93316" tIns="46658" rIns="93316" bIns="46658" rtlCol="0"/>
          <a:lstStyle>
            <a:lvl1pPr algn="r">
              <a:defRPr sz="1200"/>
            </a:lvl1pPr>
          </a:lstStyle>
          <a:p>
            <a:fld id="{17BF77A4-95C4-49A7-B18D-D234C078783D}" type="datetimeFigureOut">
              <a:rPr lang="en-US" smtClean="0"/>
              <a:pPr/>
              <a:t>3/26/2017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6913"/>
            <a:ext cx="4654550" cy="3492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16" tIns="46658" rIns="93316" bIns="4665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16" tIns="46658" rIns="93316" bIns="4665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4" cy="465455"/>
          </a:xfrm>
          <a:prstGeom prst="rect">
            <a:avLst/>
          </a:prstGeom>
        </p:spPr>
        <p:txBody>
          <a:bodyPr vert="horz" lIns="93316" tIns="46658" rIns="93316" bIns="4665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4" cy="465455"/>
          </a:xfrm>
          <a:prstGeom prst="rect">
            <a:avLst/>
          </a:prstGeom>
        </p:spPr>
        <p:txBody>
          <a:bodyPr vert="horz" lIns="93316" tIns="46658" rIns="93316" bIns="46658" rtlCol="0" anchor="b"/>
          <a:lstStyle>
            <a:lvl1pPr algn="r">
              <a:defRPr sz="1200"/>
            </a:lvl1pPr>
          </a:lstStyle>
          <a:p>
            <a:fld id="{D7F40DFA-B482-4AD0-A536-856EB395CE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221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40DFA-B482-4AD0-A536-856EB395CEA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770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40DFA-B482-4AD0-A536-856EB395CEA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930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>
            <a:noAutofit/>
          </a:bodyPr>
          <a:lstStyle/>
          <a:p>
            <a:r>
              <a:rPr lang="en-US" dirty="0"/>
              <a:t>For reproduction steps for this slide, refer to slide number 8 in this template.</a:t>
            </a:r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55625" y="468313"/>
            <a:ext cx="3201988" cy="2403475"/>
          </a:xfrm>
        </p:spPr>
      </p:sp>
    </p:spTree>
    <p:extLst>
      <p:ext uri="{BB962C8B-B14F-4D97-AF65-F5344CB8AC3E}">
        <p14:creationId xmlns:p14="http://schemas.microsoft.com/office/powerpoint/2010/main" val="11936578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40DFA-B482-4AD0-A536-856EB395CEA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3002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40DFA-B482-4AD0-A536-856EB395CEA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0827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>
            <a:noAutofit/>
          </a:bodyPr>
          <a:lstStyle/>
          <a:p>
            <a:r>
              <a:rPr lang="en-US" dirty="0"/>
              <a:t>For reproduction steps for this slide, refer to slide number 8 in this template.</a:t>
            </a:r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55625" y="468313"/>
            <a:ext cx="3201988" cy="2403475"/>
          </a:xfrm>
        </p:spPr>
      </p:sp>
    </p:spTree>
    <p:extLst>
      <p:ext uri="{BB962C8B-B14F-4D97-AF65-F5344CB8AC3E}">
        <p14:creationId xmlns:p14="http://schemas.microsoft.com/office/powerpoint/2010/main" val="40483872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40DFA-B482-4AD0-A536-856EB395CEAD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0487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40DFA-B482-4AD0-A536-856EB395CEAD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8852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>
            <a:noAutofit/>
          </a:bodyPr>
          <a:lstStyle/>
          <a:p>
            <a:r>
              <a:rPr lang="en-US" dirty="0"/>
              <a:t>For reproduction steps for this slide, refer to slide number 8 in this template.</a:t>
            </a:r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55625" y="468313"/>
            <a:ext cx="3201988" cy="2403475"/>
          </a:xfrm>
        </p:spPr>
      </p:sp>
    </p:spTree>
    <p:extLst>
      <p:ext uri="{BB962C8B-B14F-4D97-AF65-F5344CB8AC3E}">
        <p14:creationId xmlns:p14="http://schemas.microsoft.com/office/powerpoint/2010/main" val="2041759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hyperlink" Target="mailto:suelstone@hotmail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hyperlink" Target="mailto:rockway@gmail.com" TargetMode="External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8.jpeg"/><Relationship Id="rId3" Type="http://schemas.openxmlformats.org/officeDocument/2006/relationships/hyperlink" Target="https://www.sdsu.edu/" TargetMode="External"/><Relationship Id="rId7" Type="http://schemas.openxmlformats.org/officeDocument/2006/relationships/image" Target="../media/image42.jpeg"/><Relationship Id="rId12" Type="http://schemas.openxmlformats.org/officeDocument/2006/relationships/image" Target="../media/image47.jpeg"/><Relationship Id="rId2" Type="http://schemas.openxmlformats.org/officeDocument/2006/relationships/hyperlink" Target="https://ucsd.edu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gif"/><Relationship Id="rId11" Type="http://schemas.openxmlformats.org/officeDocument/2006/relationships/image" Target="../media/image46.jpeg"/><Relationship Id="rId5" Type="http://schemas.openxmlformats.org/officeDocument/2006/relationships/hyperlink" Target="http://www.pointloma.edu/" TargetMode="External"/><Relationship Id="rId10" Type="http://schemas.openxmlformats.org/officeDocument/2006/relationships/image" Target="../media/image45.jpg"/><Relationship Id="rId4" Type="http://schemas.openxmlformats.org/officeDocument/2006/relationships/hyperlink" Target="http://www.sandiego.edu/" TargetMode="External"/><Relationship Id="rId9" Type="http://schemas.openxmlformats.org/officeDocument/2006/relationships/image" Target="../media/image4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7" Type="http://schemas.openxmlformats.org/officeDocument/2006/relationships/image" Target="../media/image52.png"/><Relationship Id="rId2" Type="http://schemas.openxmlformats.org/officeDocument/2006/relationships/hyperlink" Target="https://www.sandiegosurfingschool.com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sandiegosurfschool@gmail.com" TargetMode="External"/><Relationship Id="rId5" Type="http://schemas.openxmlformats.org/officeDocument/2006/relationships/image" Target="../media/image51.jpeg"/><Relationship Id="rId4" Type="http://schemas.openxmlformats.org/officeDocument/2006/relationships/image" Target="../media/image5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bitesandiego.com/portfolio/downtown-little_italy_walking_tour/" TargetMode="External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5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://www.coraltreeteahouse.com/CoralTreeTeaHouse/Welcome.html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image" Target="../media/image58.jpeg"/><Relationship Id="rId7" Type="http://schemas.openxmlformats.org/officeDocument/2006/relationships/slide" Target="slide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gif"/><Relationship Id="rId5" Type="http://schemas.openxmlformats.org/officeDocument/2006/relationships/image" Target="../media/image34.png"/><Relationship Id="rId10" Type="http://schemas.openxmlformats.org/officeDocument/2006/relationships/slide" Target="slide37.xml"/><Relationship Id="rId4" Type="http://schemas.openxmlformats.org/officeDocument/2006/relationships/image" Target="../media/image59.jpeg"/><Relationship Id="rId9" Type="http://schemas.openxmlformats.org/officeDocument/2006/relationships/slide" Target="slide2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3" Type="http://schemas.openxmlformats.org/officeDocument/2006/relationships/image" Target="../media/image62.png"/><Relationship Id="rId7" Type="http://schemas.openxmlformats.org/officeDocument/2006/relationships/image" Target="../media/image66.gif"/><Relationship Id="rId12" Type="http://schemas.openxmlformats.org/officeDocument/2006/relationships/image" Target="../media/image71.jpe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eg"/><Relationship Id="rId11" Type="http://schemas.openxmlformats.org/officeDocument/2006/relationships/image" Target="../media/image70.gif"/><Relationship Id="rId5" Type="http://schemas.openxmlformats.org/officeDocument/2006/relationships/image" Target="../media/image64.jpg"/><Relationship Id="rId10" Type="http://schemas.openxmlformats.org/officeDocument/2006/relationships/image" Target="../media/image69.jpeg"/><Relationship Id="rId4" Type="http://schemas.openxmlformats.org/officeDocument/2006/relationships/image" Target="../media/image63.png"/><Relationship Id="rId9" Type="http://schemas.openxmlformats.org/officeDocument/2006/relationships/image" Target="../media/image6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s://www.trolleytours.com/san-diego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tripexpert.com/san-diego/restaurants/around/manchester-grand-hyatt-san-diego" TargetMode="External"/><Relationship Id="rId4" Type="http://schemas.openxmlformats.org/officeDocument/2006/relationships/hyperlink" Target="http://www.opentable.com/landmark/restaurants-near-manchester-grand-hyatt-san-diego?page=1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aslamp.org/" TargetMode="Externa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hyperlink" Target="http://www.flagshipsd.com/cruises/patriot-jet-boat-thrill-ride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hyperlink" Target="mailto:tasty@sdbeerwinespirits.com" TargetMode="External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agshipsd.com/cruises/san-diego-harbor-tour" TargetMode="External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ealtours.com/" TargetMode="External"/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jpeg"/><Relationship Id="rId4" Type="http://schemas.openxmlformats.org/officeDocument/2006/relationships/image" Target="../media/image8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hyperlink" Target="http://www.sandiegosymphony.org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hyperlink" Target="https://sdmaritime.org/visit/the-ships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9.jpg"/><Relationship Id="rId4" Type="http://schemas.openxmlformats.org/officeDocument/2006/relationships/image" Target="../media/image8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rnblower.com/port/overview/sd+whalewatching" TargetMode="External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1.jpg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13" Type="http://schemas.openxmlformats.org/officeDocument/2006/relationships/image" Target="../media/image103.jpg"/><Relationship Id="rId3" Type="http://schemas.openxmlformats.org/officeDocument/2006/relationships/image" Target="../media/image93.jpeg"/><Relationship Id="rId7" Type="http://schemas.openxmlformats.org/officeDocument/2006/relationships/image" Target="../media/image97.png"/><Relationship Id="rId12" Type="http://schemas.openxmlformats.org/officeDocument/2006/relationships/image" Target="../media/image102.png"/><Relationship Id="rId2" Type="http://schemas.openxmlformats.org/officeDocument/2006/relationships/image" Target="../media/image92.png"/><Relationship Id="rId16" Type="http://schemas.openxmlformats.org/officeDocument/2006/relationships/slide" Target="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jpg"/><Relationship Id="rId11" Type="http://schemas.openxmlformats.org/officeDocument/2006/relationships/image" Target="../media/image101.png"/><Relationship Id="rId5" Type="http://schemas.openxmlformats.org/officeDocument/2006/relationships/image" Target="../media/image95.gif"/><Relationship Id="rId15" Type="http://schemas.openxmlformats.org/officeDocument/2006/relationships/image" Target="../media/image105.jpeg"/><Relationship Id="rId10" Type="http://schemas.openxmlformats.org/officeDocument/2006/relationships/image" Target="../media/image100.jpeg"/><Relationship Id="rId4" Type="http://schemas.openxmlformats.org/officeDocument/2006/relationships/image" Target="../media/image94.jpeg"/><Relationship Id="rId9" Type="http://schemas.openxmlformats.org/officeDocument/2006/relationships/image" Target="../media/image99.jpg"/><Relationship Id="rId14" Type="http://schemas.openxmlformats.org/officeDocument/2006/relationships/image" Target="../media/image10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hyperlink" Target="https://www.nps.gov/cabr/index.htm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8.jpeg"/><Relationship Id="rId4" Type="http://schemas.openxmlformats.org/officeDocument/2006/relationships/image" Target="../media/image10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hyperlink" Target="http://sandiego.about.com/od/funforthefamily/a/San-Diego-Family-Coaster-Crawl.htm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gonctd.com/coaster" TargetMode="External"/><Relationship Id="rId4" Type="http://schemas.openxmlformats.org/officeDocument/2006/relationships/image" Target="../media/image10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disneyland.disney.go.com/" TargetMode="External"/><Relationship Id="rId2" Type="http://schemas.openxmlformats.org/officeDocument/2006/relationships/hyperlink" Target="https://www.amtrak.com/planning-booking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0.gif"/><Relationship Id="rId4" Type="http://schemas.openxmlformats.org/officeDocument/2006/relationships/image" Target="../media/image9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511sd.com/compass/compass" TargetMode="External"/><Relationship Id="rId2" Type="http://schemas.openxmlformats.org/officeDocument/2006/relationships/hyperlink" Target="https://www.virtualtourist.com/travel/North_America/United_States_of_America/California/San_Diego755464/Transportation-San_Diego-TG-C-1.html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gif"/><Relationship Id="rId5" Type="http://schemas.openxmlformats.org/officeDocument/2006/relationships/image" Target="../media/image15.jpeg"/><Relationship Id="rId4" Type="http://schemas.openxmlformats.org/officeDocument/2006/relationships/hyperlink" Target="https://manchester.grand.hyatt.com/en/hotel/our-hotel/transportation.html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hyperlink" Target="http://www.coronadoferrylandingshops.com/ferry-info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3.JPG"/><Relationship Id="rId4" Type="http://schemas.openxmlformats.org/officeDocument/2006/relationships/image" Target="../media/image11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legoland.com/california/aboutus/mobile-app/" TargetMode="External"/><Relationship Id="rId5" Type="http://schemas.openxmlformats.org/officeDocument/2006/relationships/hyperlink" Target="https://www.legoland.com/california/" TargetMode="External"/><Relationship Id="rId4" Type="http://schemas.openxmlformats.org/officeDocument/2006/relationships/image" Target="../media/image11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hyperlink" Target="http://www.libertypublicmarket.com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9.jpeg"/><Relationship Id="rId5" Type="http://schemas.openxmlformats.org/officeDocument/2006/relationships/hyperlink" Target="http://libertystation.com/our-story/" TargetMode="External"/><Relationship Id="rId4" Type="http://schemas.openxmlformats.org/officeDocument/2006/relationships/image" Target="../media/image118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g"/><Relationship Id="rId3" Type="http://schemas.openxmlformats.org/officeDocument/2006/relationships/image" Target="../media/image121.jpeg"/><Relationship Id="rId7" Type="http://schemas.openxmlformats.org/officeDocument/2006/relationships/hyperlink" Target="http://www.oldtownsandiegoguide.com/" TargetMode="External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oldtownsandiego.org/" TargetMode="External"/><Relationship Id="rId5" Type="http://schemas.openxmlformats.org/officeDocument/2006/relationships/image" Target="../media/image123.jpg"/><Relationship Id="rId4" Type="http://schemas.openxmlformats.org/officeDocument/2006/relationships/image" Target="../media/image122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GIF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hyperlink" Target="https://seaworldparks.com/en/seaworld-sandiego/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35.png"/><Relationship Id="rId3" Type="http://schemas.openxmlformats.org/officeDocument/2006/relationships/hyperlink" Target="https://www.flytorrey.com/" TargetMode="External"/><Relationship Id="rId7" Type="http://schemas.openxmlformats.org/officeDocument/2006/relationships/hyperlink" Target="http://sandiego.padres.mlb.com/sd/ballpark/tours/index.jsp" TargetMode="External"/><Relationship Id="rId12" Type="http://schemas.openxmlformats.org/officeDocument/2006/relationships/image" Target="../media/image134.png"/><Relationship Id="rId2" Type="http://schemas.openxmlformats.org/officeDocument/2006/relationships/hyperlink" Target="http://www.sandiegoballoonrides.com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seaforthboatrental.com/" TargetMode="External"/><Relationship Id="rId11" Type="http://schemas.openxmlformats.org/officeDocument/2006/relationships/image" Target="../media/image133.png"/><Relationship Id="rId5" Type="http://schemas.openxmlformats.org/officeDocument/2006/relationships/hyperlink" Target="http://www.welcometocoronado.com/coronado-living/coronado-farmers-market/" TargetMode="External"/><Relationship Id="rId15" Type="http://schemas.openxmlformats.org/officeDocument/2006/relationships/slide" Target="slide14.xml"/><Relationship Id="rId10" Type="http://schemas.openxmlformats.org/officeDocument/2006/relationships/image" Target="../media/image132.jpg"/><Relationship Id="rId4" Type="http://schemas.openxmlformats.org/officeDocument/2006/relationships/hyperlink" Target="https://www.hmlanding.com/" TargetMode="External"/><Relationship Id="rId9" Type="http://schemas.openxmlformats.org/officeDocument/2006/relationships/image" Target="../media/image131.jpeg"/><Relationship Id="rId14" Type="http://schemas.openxmlformats.org/officeDocument/2006/relationships/image" Target="../media/image136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dmts.com/schedules-real-time/maps-and-routes" TargetMode="External"/><Relationship Id="rId13" Type="http://schemas.openxmlformats.org/officeDocument/2006/relationships/image" Target="../media/image138.jpg"/><Relationship Id="rId18" Type="http://schemas.openxmlformats.org/officeDocument/2006/relationships/slide" Target="slide5.xml"/><Relationship Id="rId3" Type="http://schemas.openxmlformats.org/officeDocument/2006/relationships/hyperlink" Target="https://www.sdmts.com/fares-passes/compass-card" TargetMode="External"/><Relationship Id="rId7" Type="http://schemas.openxmlformats.org/officeDocument/2006/relationships/hyperlink" Target="http://www.thefreeride.com/contact.php" TargetMode="External"/><Relationship Id="rId12" Type="http://schemas.openxmlformats.org/officeDocument/2006/relationships/image" Target="../media/image137.png"/><Relationship Id="rId17" Type="http://schemas.openxmlformats.org/officeDocument/2006/relationships/image" Target="../media/image142.jp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4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sdmts.com/schedules-real-time-maps-and-routes/trolley" TargetMode="External"/><Relationship Id="rId11" Type="http://schemas.openxmlformats.org/officeDocument/2006/relationships/hyperlink" Target="http://www.smartdestinations.com/blog/getting-around-san-diego-2/" TargetMode="External"/><Relationship Id="rId5" Type="http://schemas.openxmlformats.org/officeDocument/2006/relationships/hyperlink" Target="https://play.google.com/store/apps/details?id=com.decobike.sandiego" TargetMode="External"/><Relationship Id="rId15" Type="http://schemas.openxmlformats.org/officeDocument/2006/relationships/image" Target="../media/image140.jpeg"/><Relationship Id="rId10" Type="http://schemas.openxmlformats.org/officeDocument/2006/relationships/hyperlink" Target="http://www.gonctd.com/coaster" TargetMode="External"/><Relationship Id="rId4" Type="http://schemas.openxmlformats.org/officeDocument/2006/relationships/hyperlink" Target="http://www.decobike.com/sandiego/" TargetMode="External"/><Relationship Id="rId9" Type="http://schemas.openxmlformats.org/officeDocument/2006/relationships/hyperlink" Target="http://www.welcometosandiego.com/2011/07/san-diego-water-taxi-connecting-downtown-to-coronado/" TargetMode="External"/><Relationship Id="rId14" Type="http://schemas.openxmlformats.org/officeDocument/2006/relationships/image" Target="../media/image139.jp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://zoo.sandiegozoo.org/content/zoo-apps" TargetMode="External"/><Relationship Id="rId13" Type="http://schemas.openxmlformats.org/officeDocument/2006/relationships/slide" Target="slide5.xml"/><Relationship Id="rId3" Type="http://schemas.openxmlformats.org/officeDocument/2006/relationships/hyperlink" Target="https://www.sandiego.org/press/press-releases/2013/san-diego-top-smartphone-apps-help-visitors-stay-connected.aspx" TargetMode="External"/><Relationship Id="rId7" Type="http://schemas.openxmlformats.org/officeDocument/2006/relationships/image" Target="../media/image18.png"/><Relationship Id="rId12" Type="http://schemas.openxmlformats.org/officeDocument/2006/relationships/image" Target="../media/image14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gpsmycity.com/tours/old-town-walking-tour,-san-diego-2243.html" TargetMode="External"/><Relationship Id="rId11" Type="http://schemas.openxmlformats.org/officeDocument/2006/relationships/image" Target="../media/image144.png"/><Relationship Id="rId5" Type="http://schemas.openxmlformats.org/officeDocument/2006/relationships/image" Target="../media/image143.png"/><Relationship Id="rId10" Type="http://schemas.openxmlformats.org/officeDocument/2006/relationships/hyperlink" Target="http://free.mytransitguide.com/index.jhtml?partner=%5eBNH%5exdm048&amp;gclid=CKPztcrr2tACFQ13fgodt0kPyw" TargetMode="External"/><Relationship Id="rId4" Type="http://schemas.openxmlformats.org/officeDocument/2006/relationships/hyperlink" Target="http://www.littleitalysd.com/about/little-italy-san-diego-mobile-app" TargetMode="External"/><Relationship Id="rId9" Type="http://schemas.openxmlformats.org/officeDocument/2006/relationships/image" Target="../media/image12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hyperlink" Target="https://www.sandiego.org/explore/things-to-do.aspx" TargetMode="External"/><Relationship Id="rId7" Type="http://schemas.openxmlformats.org/officeDocument/2006/relationships/hyperlink" Target="https://manchester.grand.hyatt.com/en/hotel/our-hotel/transportation.html" TargetMode="External"/><Relationship Id="rId2" Type="http://schemas.openxmlformats.org/officeDocument/2006/relationships/hyperlink" Target="https://www.sandiego.org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sandiego.org/articles/family/attractions.aspx" TargetMode="External"/><Relationship Id="rId5" Type="http://schemas.openxmlformats.org/officeDocument/2006/relationships/hyperlink" Target="http://lajollamom.com/best-things-to-do-in-san-diego-with-kids/" TargetMode="External"/><Relationship Id="rId10" Type="http://schemas.openxmlformats.org/officeDocument/2006/relationships/image" Target="../media/image19.png"/><Relationship Id="rId4" Type="http://schemas.openxmlformats.org/officeDocument/2006/relationships/hyperlink" Target="https://www.sandiego.org/articles/25-fun-free-things-to-do-in-san-diego.aspx" TargetMode="External"/><Relationship Id="rId9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discoverymap.com/san-diego-ca" TargetMode="External"/><Relationship Id="rId7" Type="http://schemas.openxmlformats.org/officeDocument/2006/relationships/slide" Target="slide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6.png"/><Relationship Id="rId5" Type="http://schemas.openxmlformats.org/officeDocument/2006/relationships/hyperlink" Target="http://ontheworldmap.com/usa/city/san-diego/" TargetMode="External"/><Relationship Id="rId4" Type="http://schemas.openxmlformats.org/officeDocument/2006/relationships/hyperlink" Target="https://www.google.com/maps/d/viewer?mid=1hSJ7aN4dC2sEACZBOnGxu4gnxBM&amp;hl=en_US&amp;ll=33.51102142788528,-117.7990795&amp;z=8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13" Type="http://schemas.openxmlformats.org/officeDocument/2006/relationships/slide" Target="slide14.xml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12" Type="http://schemas.openxmlformats.org/officeDocument/2006/relationships/slide" Target="slide6.xml"/><Relationship Id="rId2" Type="http://schemas.openxmlformats.org/officeDocument/2006/relationships/notesSlide" Target="../notesSlides/notesSlide3.xml"/><Relationship Id="rId16" Type="http://schemas.openxmlformats.org/officeDocument/2006/relationships/slide" Target="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5" Type="http://schemas.openxmlformats.org/officeDocument/2006/relationships/slide" Target="slide38.xml"/><Relationship Id="rId10" Type="http://schemas.openxmlformats.org/officeDocument/2006/relationships/image" Target="../media/image27.png"/><Relationship Id="rId4" Type="http://schemas.openxmlformats.org/officeDocument/2006/relationships/image" Target="../media/image21.jpeg"/><Relationship Id="rId9" Type="http://schemas.openxmlformats.org/officeDocument/2006/relationships/image" Target="../media/image26.png"/><Relationship Id="rId14" Type="http://schemas.openxmlformats.org/officeDocument/2006/relationships/slide" Target="slide3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hyperlink" Target="https://www.sandiego.org/articles/downtown/the-embarcadero-in-san-diego-ca.aspx" TargetMode="External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g"/><Relationship Id="rId11" Type="http://schemas.openxmlformats.org/officeDocument/2006/relationships/slide" Target="slide5.xml"/><Relationship Id="rId5" Type="http://schemas.openxmlformats.org/officeDocument/2006/relationships/image" Target="../media/image30.jpg"/><Relationship Id="rId10" Type="http://schemas.openxmlformats.org/officeDocument/2006/relationships/image" Target="../media/image34.png"/><Relationship Id="rId4" Type="http://schemas.openxmlformats.org/officeDocument/2006/relationships/image" Target="../media/image29.jpeg"/><Relationship Id="rId9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hyperlink" Target="https://play.google.com/store/apps/details?id=com.mobileroadie.app_1901&amp;hl=en" TargetMode="External"/><Relationship Id="rId7" Type="http://schemas.openxmlformats.org/officeDocument/2006/relationships/hyperlink" Target="http://www.balboapark.org/in-the-park/Museums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zoo.sandiegozoo.org/" TargetMode="External"/><Relationship Id="rId5" Type="http://schemas.openxmlformats.org/officeDocument/2006/relationships/hyperlink" Target="http://www.balboapark.org/mobileapps" TargetMode="External"/><Relationship Id="rId10" Type="http://schemas.openxmlformats.org/officeDocument/2006/relationships/image" Target="../media/image28.jpeg"/><Relationship Id="rId4" Type="http://schemas.openxmlformats.org/officeDocument/2006/relationships/hyperlink" Target="http://www/" TargetMode="External"/><Relationship Id="rId9" Type="http://schemas.openxmlformats.org/officeDocument/2006/relationships/image" Target="../media/image3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hyperlink" Target="https://sandiegobeerwinespiritstours.com/activities/winery-train-tour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4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4000">
              <a:schemeClr val="accent3">
                <a:lumMod val="5000"/>
                <a:lumOff val="95000"/>
              </a:schemeClr>
            </a:gs>
            <a:gs pos="40000">
              <a:schemeClr val="accent3">
                <a:lumMod val="45000"/>
                <a:lumOff val="55000"/>
              </a:schemeClr>
            </a:gs>
            <a:gs pos="69000">
              <a:schemeClr val="accent6">
                <a:lumMod val="20000"/>
                <a:lumOff val="80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07619" y="-47066"/>
            <a:ext cx="7620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IEEE AP-S/URSI 2017 - 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July 9-14 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Companion Program Overview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830394" y="2781181"/>
            <a:ext cx="7445963" cy="2308324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en-US" sz="2400" b="1" dirty="0"/>
              <a:t>Slides 1 – 4:		Introductory Information </a:t>
            </a:r>
          </a:p>
          <a:p>
            <a:r>
              <a:rPr lang="en-US" sz="2400" b="1" dirty="0"/>
              <a:t>Slides  5 – 13:		Tours</a:t>
            </a:r>
          </a:p>
          <a:p>
            <a:r>
              <a:rPr lang="en-US" sz="2400" b="1" dirty="0"/>
              <a:t>Slides 14 – 25: 	Activities on The Embarcadero</a:t>
            </a:r>
          </a:p>
          <a:p>
            <a:r>
              <a:rPr lang="en-US" sz="2400" b="1" dirty="0"/>
              <a:t>Slides 26 – 36:		On Your Own Activities</a:t>
            </a:r>
          </a:p>
          <a:p>
            <a:r>
              <a:rPr lang="en-US" sz="2400" b="1" dirty="0"/>
              <a:t>Slide   37:		Adventurous Activities</a:t>
            </a:r>
          </a:p>
          <a:p>
            <a:r>
              <a:rPr lang="en-US" sz="2400" b="1" dirty="0"/>
              <a:t>Slides 38 – 40:		Useful URL links, apps, &amp; maps!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66829" y="1205708"/>
            <a:ext cx="7079205" cy="15696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40000">
                  <a:schemeClr val="accent3">
                    <a:lumMod val="45000"/>
                    <a:lumOff val="55000"/>
                  </a:schemeClr>
                </a:gs>
                <a:gs pos="69000">
                  <a:schemeClr val="accent6">
                    <a:lumMod val="20000"/>
                    <a:lumOff val="80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prstDash val="lgDashDotDot"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This PowerPoint presentation gives information for companions and registered attendees about activities around San Diego.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To navigate this slide show, click on blue arrows or click enter.</a:t>
            </a:r>
            <a:endParaRPr lang="en-US" sz="1600" b="1" dirty="0"/>
          </a:p>
          <a:p>
            <a:pPr algn="ctr"/>
            <a:endParaRPr lang="en-US" sz="1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6200"/>
            <a:ext cx="1066800" cy="1019542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7172" y="2514602"/>
            <a:ext cx="1659228" cy="3581398"/>
            <a:chOff x="17172" y="5738321"/>
            <a:chExt cx="2514600" cy="685799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721" y="10619016"/>
              <a:ext cx="1099324" cy="183734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7559" y="8493958"/>
              <a:ext cx="874324" cy="349752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72" y="5738321"/>
              <a:ext cx="2514600" cy="6857999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7576057" y="5562600"/>
            <a:ext cx="184731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endParaRPr lang="en-US" sz="16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24000" y="5162490"/>
            <a:ext cx="3471162" cy="73866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FEDAFC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400" b="1" dirty="0"/>
              <a:t>Check for updated information.</a:t>
            </a:r>
          </a:p>
          <a:p>
            <a:pPr marL="285750" lvl="1" indent="-285750" algn="just">
              <a:buFont typeface="Arial" panose="020B0604020202020204" pitchFamily="34" charset="0"/>
              <a:buChar char="•"/>
            </a:pPr>
            <a:r>
              <a:rPr lang="en-US" sz="1400" b="1" dirty="0"/>
              <a:t>This site is for general  information only.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400" b="1" dirty="0"/>
              <a:t>We cannot guarantee its accuracy.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83" y="5835887"/>
            <a:ext cx="589336" cy="627839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 flipH="1">
            <a:off x="8100942" y="252525"/>
            <a:ext cx="786859" cy="990600"/>
            <a:chOff x="17172" y="5738321"/>
            <a:chExt cx="2514600" cy="6857999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721" y="10619016"/>
              <a:ext cx="1099324" cy="1837343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7559" y="8493958"/>
              <a:ext cx="874324" cy="3497525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72" y="5738321"/>
              <a:ext cx="2514600" cy="6857999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/>
        </p:nvSpPr>
        <p:spPr>
          <a:xfrm>
            <a:off x="4437209" y="5940351"/>
            <a:ext cx="3674619" cy="95410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FEDAFC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marL="0" lvl="1" algn="ctr"/>
            <a:r>
              <a:rPr lang="en-US" sz="1400" b="1" i="1" dirty="0"/>
              <a:t>If you find any inaccuracies or would like additional information, please contact: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sz="1400" b="1" i="1" dirty="0">
                <a:hlinkClick r:id="rId11"/>
              </a:rPr>
              <a:t>rockway4@gmail.com</a:t>
            </a:r>
            <a:endParaRPr lang="en-US" sz="1400" b="1" i="1" dirty="0"/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sz="1400" b="1" i="1" dirty="0">
                <a:hlinkClick r:id="rId12"/>
              </a:rPr>
              <a:t>suelstone@hotmail.com</a:t>
            </a:r>
            <a:r>
              <a:rPr lang="en-US" sz="1400" b="1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809726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6313749"/>
              </p:ext>
            </p:extLst>
          </p:nvPr>
        </p:nvGraphicFramePr>
        <p:xfrm>
          <a:off x="1928877" y="2057400"/>
          <a:ext cx="6834123" cy="464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27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759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University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URL Address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Location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University of California at San Diego (UCSD)</a:t>
                      </a:r>
                    </a:p>
                    <a:p>
                      <a:pPr algn="ctr"/>
                      <a:r>
                        <a:rPr lang="en-US" sz="1400" b="1" dirty="0"/>
                        <a:t>(Tour will visit)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hlinkClick r:id="rId2"/>
                        </a:rPr>
                        <a:t>https://ucsd.edu/</a:t>
                      </a:r>
                      <a:endParaRPr lang="en-US" b="1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dirty="0"/>
                    </a:p>
                    <a:p>
                      <a:pPr algn="ctr"/>
                      <a:endParaRPr lang="en-US" b="1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La Jolla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245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San Diego State University (SDSU)</a:t>
                      </a:r>
                    </a:p>
                    <a:p>
                      <a:pPr algn="ctr"/>
                      <a:r>
                        <a:rPr lang="en-US" sz="1400" b="1" dirty="0"/>
                        <a:t>(Tour will visit)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hlinkClick r:id="rId3"/>
                      </a:endParaRPr>
                    </a:p>
                    <a:p>
                      <a:pPr algn="ctr"/>
                      <a:r>
                        <a:rPr lang="en-US" b="1" dirty="0">
                          <a:hlinkClick r:id="rId3"/>
                        </a:rPr>
                        <a:t>https://www.sdsu.edu/</a:t>
                      </a:r>
                      <a:endParaRPr lang="en-US" b="1" dirty="0"/>
                    </a:p>
                    <a:p>
                      <a:pPr algn="ctr"/>
                      <a:endParaRPr lang="en-US" b="1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Inland </a:t>
                      </a:r>
                    </a:p>
                    <a:p>
                      <a:pPr algn="ctr"/>
                      <a:r>
                        <a:rPr lang="en-US" b="1" dirty="0"/>
                        <a:t>San Diego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632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University of San Diego</a:t>
                      </a:r>
                    </a:p>
                    <a:p>
                      <a:pPr algn="ctr"/>
                      <a:r>
                        <a:rPr lang="en-US" b="1" dirty="0"/>
                        <a:t>(USD)</a:t>
                      </a:r>
                    </a:p>
                    <a:p>
                      <a:pPr algn="ctr"/>
                      <a:r>
                        <a:rPr lang="en-US" sz="1400" b="1" dirty="0"/>
                        <a:t>(Information Only)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hlinkClick r:id="rId4"/>
                      </a:endParaRPr>
                    </a:p>
                    <a:p>
                      <a:pPr algn="ctr"/>
                      <a:r>
                        <a:rPr lang="en-US" b="1" dirty="0">
                          <a:hlinkClick r:id="rId4"/>
                        </a:rPr>
                        <a:t>http://www.sandiego.edu/</a:t>
                      </a:r>
                      <a:endParaRPr lang="en-US" b="1" dirty="0"/>
                    </a:p>
                    <a:p>
                      <a:pPr algn="ctr"/>
                      <a:endParaRPr lang="en-US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Overlooks Mission Bay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2456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Point</a:t>
                      </a:r>
                      <a:r>
                        <a:rPr lang="en-US" b="1" baseline="0" dirty="0"/>
                        <a:t> Loma Nazarene University (PLNU)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(Information Only)</a:t>
                      </a:r>
                    </a:p>
                    <a:p>
                      <a:pPr algn="ctr"/>
                      <a:endParaRPr lang="en-US" b="1" dirty="0"/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hlinkClick r:id="rId5"/>
                      </a:endParaRPr>
                    </a:p>
                    <a:p>
                      <a:pPr algn="ctr"/>
                      <a:r>
                        <a:rPr lang="en-US" b="1" dirty="0">
                          <a:hlinkClick r:id="rId5"/>
                        </a:rPr>
                        <a:t>http://www.pointloma.edu/</a:t>
                      </a:r>
                      <a:endParaRPr lang="en-US" b="1" dirty="0"/>
                    </a:p>
                    <a:p>
                      <a:pPr algn="ctr"/>
                      <a:endParaRPr lang="en-US" b="1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  <a:p>
                      <a:pPr algn="ctr"/>
                      <a:r>
                        <a:rPr lang="en-US" b="1" dirty="0"/>
                        <a:t>Point</a:t>
                      </a:r>
                      <a:r>
                        <a:rPr lang="en-US" b="1" baseline="0" dirty="0"/>
                        <a:t> Loma</a:t>
                      </a:r>
                      <a:endParaRPr lang="en-US" b="1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220" y="971578"/>
            <a:ext cx="1093439" cy="9334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0" t="11802" r="13089" b="10962"/>
          <a:stretch/>
        </p:blipFill>
        <p:spPr>
          <a:xfrm>
            <a:off x="5715000" y="1394872"/>
            <a:ext cx="823867" cy="7552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830" y="1609892"/>
            <a:ext cx="663777" cy="6637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1" y="5630724"/>
            <a:ext cx="1359808" cy="1074876"/>
          </a:xfrm>
          <a:prstGeom prst="rect">
            <a:avLst/>
          </a:prstGeom>
          <a:noFill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492" y="212993"/>
            <a:ext cx="1148949" cy="1148949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72169" y="583468"/>
            <a:ext cx="911830" cy="782939"/>
            <a:chOff x="0" y="212126"/>
            <a:chExt cx="911830" cy="782939"/>
          </a:xfrm>
        </p:grpSpPr>
        <p:sp>
          <p:nvSpPr>
            <p:cNvPr id="23" name="Rounded Rectangle 22"/>
            <p:cNvSpPr/>
            <p:nvPr/>
          </p:nvSpPr>
          <p:spPr>
            <a:xfrm>
              <a:off x="202556" y="212126"/>
              <a:ext cx="577656" cy="778474"/>
            </a:xfrm>
            <a:prstGeom prst="roundRect">
              <a:avLst/>
            </a:prstGeom>
            <a:effectLst>
              <a:innerShdw blurRad="63500" dist="50800" dir="2700000">
                <a:prstClr val="black">
                  <a:alpha val="50000"/>
                </a:prstClr>
              </a:innerShdw>
              <a:softEdge rad="317500"/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0" y="533400"/>
              <a:ext cx="911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EARLY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 SIGN</a:t>
              </a:r>
              <a:r>
                <a:rPr lang="en-US" sz="1200" dirty="0"/>
                <a:t> </a:t>
              </a:r>
              <a:r>
                <a:rPr lang="en-US" sz="1200" dirty="0">
                  <a:solidFill>
                    <a:schemeClr val="bg1"/>
                  </a:solidFill>
                </a:rPr>
                <a:t>UP</a:t>
              </a:r>
            </a:p>
          </p:txBody>
        </p:sp>
        <p:grpSp>
          <p:nvGrpSpPr>
            <p:cNvPr id="25" name="Group 24"/>
            <p:cNvGrpSpPr/>
            <p:nvPr/>
          </p:nvGrpSpPr>
          <p:grpSpPr>
            <a:xfrm rot="18791271">
              <a:off x="580731" y="415101"/>
              <a:ext cx="332256" cy="211264"/>
              <a:chOff x="7237827" y="309828"/>
              <a:chExt cx="332256" cy="211264"/>
            </a:xfrm>
          </p:grpSpPr>
          <p:sp>
            <p:nvSpPr>
              <p:cNvPr id="27" name="Right Triangle 26"/>
              <p:cNvSpPr/>
              <p:nvPr/>
            </p:nvSpPr>
            <p:spPr>
              <a:xfrm rot="126220">
                <a:off x="7237827" y="458428"/>
                <a:ext cx="68054" cy="62664"/>
              </a:xfrm>
              <a:prstGeom prst="rtTriangl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>
              <a:xfrm rot="19009008" flipH="1">
                <a:off x="7288370" y="309828"/>
                <a:ext cx="281713" cy="45719"/>
              </a:xfrm>
              <a:prstGeom prst="rect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Freeform 25"/>
            <p:cNvSpPr/>
            <p:nvPr/>
          </p:nvSpPr>
          <p:spPr>
            <a:xfrm>
              <a:off x="290015" y="476631"/>
              <a:ext cx="243385" cy="109886"/>
            </a:xfrm>
            <a:custGeom>
              <a:avLst/>
              <a:gdLst>
                <a:gd name="connsiteX0" fmla="*/ 0 w 491319"/>
                <a:gd name="connsiteY0" fmla="*/ 69279 h 96575"/>
                <a:gd name="connsiteX1" fmla="*/ 68239 w 491319"/>
                <a:gd name="connsiteY1" fmla="*/ 55632 h 96575"/>
                <a:gd name="connsiteX2" fmla="*/ 95534 w 491319"/>
                <a:gd name="connsiteY2" fmla="*/ 14688 h 96575"/>
                <a:gd name="connsiteX3" fmla="*/ 136478 w 491319"/>
                <a:gd name="connsiteY3" fmla="*/ 1041 h 96575"/>
                <a:gd name="connsiteX4" fmla="*/ 163773 w 491319"/>
                <a:gd name="connsiteY4" fmla="*/ 41984 h 96575"/>
                <a:gd name="connsiteX5" fmla="*/ 245660 w 491319"/>
                <a:gd name="connsiteY5" fmla="*/ 96575 h 96575"/>
                <a:gd name="connsiteX6" fmla="*/ 382137 w 491319"/>
                <a:gd name="connsiteY6" fmla="*/ 28336 h 96575"/>
                <a:gd name="connsiteX7" fmla="*/ 423081 w 491319"/>
                <a:gd name="connsiteY7" fmla="*/ 41984 h 96575"/>
                <a:gd name="connsiteX8" fmla="*/ 491319 w 491319"/>
                <a:gd name="connsiteY8" fmla="*/ 1041 h 9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1319" h="96575">
                  <a:moveTo>
                    <a:pt x="0" y="69279"/>
                  </a:moveTo>
                  <a:cubicBezTo>
                    <a:pt x="22746" y="64730"/>
                    <a:pt x="48099" y="67141"/>
                    <a:pt x="68239" y="55632"/>
                  </a:cubicBezTo>
                  <a:cubicBezTo>
                    <a:pt x="82480" y="47494"/>
                    <a:pt x="82726" y="24935"/>
                    <a:pt x="95534" y="14688"/>
                  </a:cubicBezTo>
                  <a:cubicBezTo>
                    <a:pt x="106768" y="5701"/>
                    <a:pt x="122830" y="5590"/>
                    <a:pt x="136478" y="1041"/>
                  </a:cubicBezTo>
                  <a:cubicBezTo>
                    <a:pt x="145576" y="14689"/>
                    <a:pt x="151429" y="31183"/>
                    <a:pt x="163773" y="41984"/>
                  </a:cubicBezTo>
                  <a:cubicBezTo>
                    <a:pt x="188461" y="63586"/>
                    <a:pt x="245660" y="96575"/>
                    <a:pt x="245660" y="96575"/>
                  </a:cubicBezTo>
                  <a:cubicBezTo>
                    <a:pt x="335548" y="6686"/>
                    <a:pt x="292653" y="2769"/>
                    <a:pt x="382137" y="28336"/>
                  </a:cubicBezTo>
                  <a:cubicBezTo>
                    <a:pt x="395970" y="32288"/>
                    <a:pt x="409433" y="37435"/>
                    <a:pt x="423081" y="41984"/>
                  </a:cubicBezTo>
                  <a:cubicBezTo>
                    <a:pt x="457946" y="-10315"/>
                    <a:pt x="433974" y="1041"/>
                    <a:pt x="491319" y="1041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85" y="2743200"/>
            <a:ext cx="1365124" cy="913560"/>
          </a:xfrm>
          <a:prstGeom prst="rect">
            <a:avLst/>
          </a:prstGeom>
          <a:noFill/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8" r="6672"/>
          <a:stretch/>
        </p:blipFill>
        <p:spPr>
          <a:xfrm>
            <a:off x="528084" y="4572000"/>
            <a:ext cx="1369943" cy="936678"/>
          </a:xfrm>
          <a:prstGeom prst="rect">
            <a:avLst/>
          </a:prstGeom>
          <a:noFill/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71" y="3657600"/>
            <a:ext cx="1359438" cy="907425"/>
          </a:xfrm>
          <a:prstGeom prst="rect">
            <a:avLst/>
          </a:prstGeom>
          <a:noFill/>
        </p:spPr>
      </p:pic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8933477"/>
              </p:ext>
            </p:extLst>
          </p:nvPr>
        </p:nvGraphicFramePr>
        <p:xfrm>
          <a:off x="1163613" y="1054350"/>
          <a:ext cx="3292256" cy="1310640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3292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17655"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Preregistration with conference required</a:t>
                      </a:r>
                      <a:endParaRPr lang="en-US" sz="1600" baseline="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 Time:  8:00 am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Meet: In Main Lobby</a:t>
                      </a:r>
                    </a:p>
                    <a:p>
                      <a:pPr marL="342900" lvl="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Cost:</a:t>
                      </a:r>
                      <a:r>
                        <a:rPr lang="en-US" sz="16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$15.00</a:t>
                      </a:r>
                      <a:endParaRPr lang="en-US" sz="1600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1051857" y="63143"/>
            <a:ext cx="62633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Gill Sans MT" pitchFamily="34" charset="0"/>
              </a:rPr>
              <a:t>Tour on Tuesday, July 11:  </a:t>
            </a:r>
          </a:p>
          <a:p>
            <a:pPr algn="ctr"/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Gill Sans MT" pitchFamily="34" charset="0"/>
              </a:rPr>
              <a:t>Tour 2 San Diego Universities</a:t>
            </a:r>
          </a:p>
        </p:txBody>
      </p:sp>
      <p:sp>
        <p:nvSpPr>
          <p:cNvPr id="5" name="Action Button: Forward or Next 4">
            <a:hlinkClick r:id="" action="ppaction://hlinkshowjump?jump=nextslide" highlightClick="1"/>
          </p:cNvPr>
          <p:cNvSpPr/>
          <p:nvPr/>
        </p:nvSpPr>
        <p:spPr>
          <a:xfrm>
            <a:off x="274725" y="63143"/>
            <a:ext cx="330844" cy="1498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1367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01984" y="21266"/>
            <a:ext cx="7013416" cy="187743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cap="none" spc="50" dirty="0">
                <a:ln w="0"/>
                <a:solidFill>
                  <a:schemeClr val="accent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Gill Sans MT" pitchFamily="34" charset="0"/>
              </a:rPr>
              <a:t>Tour on Wednesday, July12:  Surfing Lessons at San Diego Surf School</a:t>
            </a:r>
          </a:p>
          <a:p>
            <a:pPr algn="r"/>
            <a:r>
              <a:rPr lang="en-US" sz="2000" b="1" spc="50" dirty="0">
                <a:ln w="0"/>
                <a:solidFill>
                  <a:schemeClr val="accent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Gill Sans MT" pitchFamily="34" charset="0"/>
              </a:rPr>
              <a:t>Phone # (858)205-7683</a:t>
            </a:r>
          </a:p>
          <a:p>
            <a:pPr algn="r"/>
            <a:r>
              <a:rPr lang="en-US" sz="2000" b="1" dirty="0"/>
              <a:t>URL</a:t>
            </a:r>
            <a:r>
              <a:rPr lang="en-US" sz="1600" dirty="0"/>
              <a:t>: </a:t>
            </a:r>
            <a:r>
              <a:rPr lang="en-US" sz="2000" dirty="0">
                <a:hlinkClick r:id="rId2"/>
              </a:rPr>
              <a:t>https://www.sandiegosurfingschool.com/</a:t>
            </a:r>
            <a:endParaRPr lang="en-US" sz="2000" dirty="0"/>
          </a:p>
          <a:p>
            <a:pPr algn="r"/>
            <a:endParaRPr lang="en-US" sz="2000" b="1" cap="none" spc="50" dirty="0">
              <a:ln w="0"/>
              <a:solidFill>
                <a:schemeClr val="accent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00"/>
          <a:stretch/>
        </p:blipFill>
        <p:spPr>
          <a:xfrm>
            <a:off x="3581400" y="4954349"/>
            <a:ext cx="1828800" cy="176558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687937"/>
            <a:ext cx="3048000" cy="203200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676" y="632076"/>
            <a:ext cx="911830" cy="782939"/>
            <a:chOff x="0" y="212126"/>
            <a:chExt cx="911830" cy="782939"/>
          </a:xfrm>
        </p:grpSpPr>
        <p:sp>
          <p:nvSpPr>
            <p:cNvPr id="24" name="Rounded Rectangle 23"/>
            <p:cNvSpPr/>
            <p:nvPr/>
          </p:nvSpPr>
          <p:spPr>
            <a:xfrm>
              <a:off x="202556" y="212126"/>
              <a:ext cx="577656" cy="778474"/>
            </a:xfrm>
            <a:prstGeom prst="roundRect">
              <a:avLst/>
            </a:prstGeom>
            <a:effectLst>
              <a:innerShdw blurRad="63500" dist="50800" dir="2700000">
                <a:prstClr val="black">
                  <a:alpha val="50000"/>
                </a:prstClr>
              </a:innerShdw>
              <a:softEdge rad="317500"/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0" y="533400"/>
              <a:ext cx="911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EARLY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 SIGN</a:t>
              </a:r>
              <a:r>
                <a:rPr lang="en-US" sz="1200" dirty="0"/>
                <a:t> </a:t>
              </a:r>
              <a:r>
                <a:rPr lang="en-US" sz="1200" dirty="0">
                  <a:solidFill>
                    <a:schemeClr val="bg1"/>
                  </a:solidFill>
                </a:rPr>
                <a:t>UP</a:t>
              </a:r>
            </a:p>
          </p:txBody>
        </p:sp>
        <p:grpSp>
          <p:nvGrpSpPr>
            <p:cNvPr id="26" name="Group 25"/>
            <p:cNvGrpSpPr/>
            <p:nvPr/>
          </p:nvGrpSpPr>
          <p:grpSpPr>
            <a:xfrm rot="18791271">
              <a:off x="580731" y="415101"/>
              <a:ext cx="332256" cy="211264"/>
              <a:chOff x="7237827" y="309828"/>
              <a:chExt cx="332256" cy="211264"/>
            </a:xfrm>
          </p:grpSpPr>
          <p:sp>
            <p:nvSpPr>
              <p:cNvPr id="28" name="Right Triangle 27"/>
              <p:cNvSpPr/>
              <p:nvPr/>
            </p:nvSpPr>
            <p:spPr>
              <a:xfrm rot="126220">
                <a:off x="7237827" y="458428"/>
                <a:ext cx="68054" cy="62664"/>
              </a:xfrm>
              <a:prstGeom prst="rtTriangl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 rot="19009008" flipH="1">
                <a:off x="7288370" y="309828"/>
                <a:ext cx="281713" cy="45719"/>
              </a:xfrm>
              <a:prstGeom prst="rect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Freeform 26"/>
            <p:cNvSpPr/>
            <p:nvPr/>
          </p:nvSpPr>
          <p:spPr>
            <a:xfrm>
              <a:off x="290015" y="476631"/>
              <a:ext cx="243385" cy="109886"/>
            </a:xfrm>
            <a:custGeom>
              <a:avLst/>
              <a:gdLst>
                <a:gd name="connsiteX0" fmla="*/ 0 w 491319"/>
                <a:gd name="connsiteY0" fmla="*/ 69279 h 96575"/>
                <a:gd name="connsiteX1" fmla="*/ 68239 w 491319"/>
                <a:gd name="connsiteY1" fmla="*/ 55632 h 96575"/>
                <a:gd name="connsiteX2" fmla="*/ 95534 w 491319"/>
                <a:gd name="connsiteY2" fmla="*/ 14688 h 96575"/>
                <a:gd name="connsiteX3" fmla="*/ 136478 w 491319"/>
                <a:gd name="connsiteY3" fmla="*/ 1041 h 96575"/>
                <a:gd name="connsiteX4" fmla="*/ 163773 w 491319"/>
                <a:gd name="connsiteY4" fmla="*/ 41984 h 96575"/>
                <a:gd name="connsiteX5" fmla="*/ 245660 w 491319"/>
                <a:gd name="connsiteY5" fmla="*/ 96575 h 96575"/>
                <a:gd name="connsiteX6" fmla="*/ 382137 w 491319"/>
                <a:gd name="connsiteY6" fmla="*/ 28336 h 96575"/>
                <a:gd name="connsiteX7" fmla="*/ 423081 w 491319"/>
                <a:gd name="connsiteY7" fmla="*/ 41984 h 96575"/>
                <a:gd name="connsiteX8" fmla="*/ 491319 w 491319"/>
                <a:gd name="connsiteY8" fmla="*/ 1041 h 9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1319" h="96575">
                  <a:moveTo>
                    <a:pt x="0" y="69279"/>
                  </a:moveTo>
                  <a:cubicBezTo>
                    <a:pt x="22746" y="64730"/>
                    <a:pt x="48099" y="67141"/>
                    <a:pt x="68239" y="55632"/>
                  </a:cubicBezTo>
                  <a:cubicBezTo>
                    <a:pt x="82480" y="47494"/>
                    <a:pt x="82726" y="24935"/>
                    <a:pt x="95534" y="14688"/>
                  </a:cubicBezTo>
                  <a:cubicBezTo>
                    <a:pt x="106768" y="5701"/>
                    <a:pt x="122830" y="5590"/>
                    <a:pt x="136478" y="1041"/>
                  </a:cubicBezTo>
                  <a:cubicBezTo>
                    <a:pt x="145576" y="14689"/>
                    <a:pt x="151429" y="31183"/>
                    <a:pt x="163773" y="41984"/>
                  </a:cubicBezTo>
                  <a:cubicBezTo>
                    <a:pt x="188461" y="63586"/>
                    <a:pt x="245660" y="96575"/>
                    <a:pt x="245660" y="96575"/>
                  </a:cubicBezTo>
                  <a:cubicBezTo>
                    <a:pt x="335548" y="6686"/>
                    <a:pt x="292653" y="2769"/>
                    <a:pt x="382137" y="28336"/>
                  </a:cubicBezTo>
                  <a:cubicBezTo>
                    <a:pt x="395970" y="32288"/>
                    <a:pt x="409433" y="37435"/>
                    <a:pt x="423081" y="41984"/>
                  </a:cubicBezTo>
                  <a:cubicBezTo>
                    <a:pt x="457946" y="-10315"/>
                    <a:pt x="433974" y="1041"/>
                    <a:pt x="491319" y="1041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Rectangle 29"/>
          <p:cNvSpPr/>
          <p:nvPr/>
        </p:nvSpPr>
        <p:spPr>
          <a:xfrm>
            <a:off x="10744200" y="926004"/>
            <a:ext cx="863221" cy="2689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Tours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1" y="4676114"/>
            <a:ext cx="3047999" cy="2032000"/>
          </a:xfrm>
          <a:prstGeom prst="rect">
            <a:avLst/>
          </a:prstGeom>
        </p:spPr>
      </p:pic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5528136"/>
              </p:ext>
            </p:extLst>
          </p:nvPr>
        </p:nvGraphicFramePr>
        <p:xfrm>
          <a:off x="163558" y="1859280"/>
          <a:ext cx="6565155" cy="2560320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65651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560320"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Preregistration with Surf School required</a:t>
                      </a:r>
                      <a:endParaRPr lang="en-US" sz="1800" baseline="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 Time: Meet in Lobby by concierge @ 9:45 am </a:t>
                      </a:r>
                    </a:p>
                    <a:p>
                      <a:pPr marL="800100" lvl="1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Lessons are from 10:30 am to 12:00 noon</a:t>
                      </a:r>
                    </a:p>
                    <a:p>
                      <a:pPr marL="800100" lvl="1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Group lessons are 4:1 ratio, surfers-to-instructor</a:t>
                      </a:r>
                    </a:p>
                    <a:p>
                      <a:pPr marL="342900" lvl="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Sign-up directly with San Diego Surf School – 7/12 - 10:30am lesson</a:t>
                      </a:r>
                    </a:p>
                    <a:p>
                      <a:pPr marL="800100" lvl="1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Sizes for wet suit will be required at that time</a:t>
                      </a:r>
                    </a:p>
                    <a:p>
                      <a:pPr marL="342900" lvl="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hlinkClick r:id="rId6"/>
                        </a:rPr>
                        <a:t>sandiegosurfschool@gmail.com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 (858)-205-7683</a:t>
                      </a:r>
                      <a:endParaRPr lang="en-US" sz="1600" baseline="0" dirty="0">
                        <a:solidFill>
                          <a:schemeClr val="tx1"/>
                        </a:solidFill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Cost:  </a:t>
                      </a:r>
                      <a:r>
                        <a:rPr lang="en-US" sz="16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A group lesson is $55.00 per surfer, before tax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 &amp; gratuity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Includes 90 minutes with a board, wetsuit, and instructor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6839438" y="1845673"/>
            <a:ext cx="2244370" cy="1385210"/>
            <a:chOff x="1524000" y="914400"/>
            <a:chExt cx="2244370" cy="1385210"/>
          </a:xfrm>
        </p:grpSpPr>
        <p:sp>
          <p:nvSpPr>
            <p:cNvPr id="7" name="TextBox 6"/>
            <p:cNvSpPr txBox="1"/>
            <p:nvPr/>
          </p:nvSpPr>
          <p:spPr>
            <a:xfrm>
              <a:off x="1524000" y="914400"/>
              <a:ext cx="2244370" cy="138521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8384" y="963052"/>
              <a:ext cx="2082483" cy="1285933"/>
            </a:xfrm>
            <a:prstGeom prst="rect">
              <a:avLst/>
            </a:prstGeom>
            <a:solidFill>
              <a:srgbClr val="BEDEF8"/>
            </a:solidFill>
          </p:spPr>
        </p:pic>
      </p:grpSp>
      <p:sp>
        <p:nvSpPr>
          <p:cNvPr id="5" name="Action Button: Forward or Next 4">
            <a:hlinkClick r:id="" action="ppaction://hlinkshowjump?jump=nextslide" highlightClick="1"/>
          </p:cNvPr>
          <p:cNvSpPr/>
          <p:nvPr/>
        </p:nvSpPr>
        <p:spPr>
          <a:xfrm>
            <a:off x="294691" y="228600"/>
            <a:ext cx="374383" cy="1524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3255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9996038"/>
              </p:ext>
            </p:extLst>
          </p:nvPr>
        </p:nvGraphicFramePr>
        <p:xfrm>
          <a:off x="1447800" y="152400"/>
          <a:ext cx="6096000" cy="1143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  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6096000" y="1143000"/>
            <a:ext cx="2895600" cy="5562600"/>
            <a:chOff x="3657600" y="1067898"/>
            <a:chExt cx="2895600" cy="556260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648"/>
            <a:stretch/>
          </p:blipFill>
          <p:spPr>
            <a:xfrm>
              <a:off x="3657600" y="1067898"/>
              <a:ext cx="2895600" cy="5562600"/>
            </a:xfrm>
            <a:prstGeom prst="rect">
              <a:avLst/>
            </a:prstGeom>
          </p:spPr>
        </p:pic>
        <p:sp>
          <p:nvSpPr>
            <p:cNvPr id="3" name="Oval 2"/>
            <p:cNvSpPr/>
            <p:nvPr/>
          </p:nvSpPr>
          <p:spPr>
            <a:xfrm>
              <a:off x="4648200" y="3125298"/>
              <a:ext cx="1739900" cy="2057400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1680384" y="206514"/>
            <a:ext cx="552792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Tour on Thursday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, July 13</a:t>
            </a:r>
            <a:endParaRPr lang="en-US" sz="4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en-US" sz="4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Food Tour</a:t>
            </a: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2375557"/>
              </p:ext>
            </p:extLst>
          </p:nvPr>
        </p:nvGraphicFramePr>
        <p:xfrm>
          <a:off x="152400" y="1691640"/>
          <a:ext cx="5784850" cy="2042160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5784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68638"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Preregistration with conference required</a:t>
                      </a:r>
                      <a:endParaRPr lang="en-US" sz="1800" baseline="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Time:  12:00  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Meet: Main Lobby @ 11:30 to walk to restaurant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Cost:  </a:t>
                      </a:r>
                      <a:r>
                        <a:rPr lang="en-US" sz="20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~ 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$50.00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Mention any special food needs at preregistration time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URL: </a:t>
                      </a:r>
                      <a:r>
                        <a:rPr lang="en-US" sz="1800" dirty="0">
                          <a:hlinkClick r:id="rId3"/>
                        </a:rPr>
                        <a:t>http://bitesandiego.com/portfolio/downtown-little_italy_walking_tour/</a:t>
                      </a:r>
                      <a:endParaRPr lang="en-US" sz="18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6477000" y="5105400"/>
            <a:ext cx="1371600" cy="369332"/>
            <a:chOff x="4394390" y="2754868"/>
            <a:chExt cx="1371600" cy="369332"/>
          </a:xfrm>
        </p:grpSpPr>
        <p:cxnSp>
          <p:nvCxnSpPr>
            <p:cNvPr id="6" name="Straight Arrow Connector 5"/>
            <p:cNvCxnSpPr/>
            <p:nvPr/>
          </p:nvCxnSpPr>
          <p:spPr>
            <a:xfrm flipV="1">
              <a:off x="4394390" y="3059668"/>
              <a:ext cx="1371600" cy="64532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4394390" y="2754868"/>
              <a:ext cx="1371600" cy="369332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You are here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0" y="664861"/>
            <a:ext cx="911830" cy="782939"/>
            <a:chOff x="0" y="212126"/>
            <a:chExt cx="911830" cy="782939"/>
          </a:xfrm>
        </p:grpSpPr>
        <p:sp>
          <p:nvSpPr>
            <p:cNvPr id="27" name="Rounded Rectangle 26"/>
            <p:cNvSpPr/>
            <p:nvPr/>
          </p:nvSpPr>
          <p:spPr>
            <a:xfrm>
              <a:off x="202556" y="212126"/>
              <a:ext cx="577656" cy="778474"/>
            </a:xfrm>
            <a:prstGeom prst="roundRect">
              <a:avLst/>
            </a:prstGeom>
            <a:effectLst>
              <a:innerShdw blurRad="63500" dist="50800" dir="2700000">
                <a:prstClr val="black">
                  <a:alpha val="50000"/>
                </a:prstClr>
              </a:innerShdw>
              <a:softEdge rad="317500"/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0" y="533400"/>
              <a:ext cx="911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EARLY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 SIGN</a:t>
              </a:r>
              <a:r>
                <a:rPr lang="en-US" sz="1200" dirty="0"/>
                <a:t> </a:t>
              </a:r>
              <a:r>
                <a:rPr lang="en-US" sz="1200" dirty="0">
                  <a:solidFill>
                    <a:schemeClr val="bg1"/>
                  </a:solidFill>
                </a:rPr>
                <a:t>UP</a:t>
              </a:r>
            </a:p>
          </p:txBody>
        </p:sp>
        <p:grpSp>
          <p:nvGrpSpPr>
            <p:cNvPr id="29" name="Group 28"/>
            <p:cNvGrpSpPr/>
            <p:nvPr/>
          </p:nvGrpSpPr>
          <p:grpSpPr>
            <a:xfrm rot="18791271">
              <a:off x="580731" y="415101"/>
              <a:ext cx="332256" cy="211264"/>
              <a:chOff x="7237827" y="309828"/>
              <a:chExt cx="332256" cy="211264"/>
            </a:xfrm>
          </p:grpSpPr>
          <p:sp>
            <p:nvSpPr>
              <p:cNvPr id="31" name="Right Triangle 30"/>
              <p:cNvSpPr/>
              <p:nvPr/>
            </p:nvSpPr>
            <p:spPr>
              <a:xfrm rot="126220">
                <a:off x="7237827" y="458428"/>
                <a:ext cx="68054" cy="62664"/>
              </a:xfrm>
              <a:prstGeom prst="rtTriangl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/>
              <p:cNvSpPr/>
              <p:nvPr/>
            </p:nvSpPr>
            <p:spPr>
              <a:xfrm rot="19009008" flipH="1">
                <a:off x="7288370" y="309828"/>
                <a:ext cx="281713" cy="45719"/>
              </a:xfrm>
              <a:prstGeom prst="rect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Freeform 29"/>
            <p:cNvSpPr/>
            <p:nvPr/>
          </p:nvSpPr>
          <p:spPr>
            <a:xfrm>
              <a:off x="290015" y="476631"/>
              <a:ext cx="243385" cy="109886"/>
            </a:xfrm>
            <a:custGeom>
              <a:avLst/>
              <a:gdLst>
                <a:gd name="connsiteX0" fmla="*/ 0 w 491319"/>
                <a:gd name="connsiteY0" fmla="*/ 69279 h 96575"/>
                <a:gd name="connsiteX1" fmla="*/ 68239 w 491319"/>
                <a:gd name="connsiteY1" fmla="*/ 55632 h 96575"/>
                <a:gd name="connsiteX2" fmla="*/ 95534 w 491319"/>
                <a:gd name="connsiteY2" fmla="*/ 14688 h 96575"/>
                <a:gd name="connsiteX3" fmla="*/ 136478 w 491319"/>
                <a:gd name="connsiteY3" fmla="*/ 1041 h 96575"/>
                <a:gd name="connsiteX4" fmla="*/ 163773 w 491319"/>
                <a:gd name="connsiteY4" fmla="*/ 41984 h 96575"/>
                <a:gd name="connsiteX5" fmla="*/ 245660 w 491319"/>
                <a:gd name="connsiteY5" fmla="*/ 96575 h 96575"/>
                <a:gd name="connsiteX6" fmla="*/ 382137 w 491319"/>
                <a:gd name="connsiteY6" fmla="*/ 28336 h 96575"/>
                <a:gd name="connsiteX7" fmla="*/ 423081 w 491319"/>
                <a:gd name="connsiteY7" fmla="*/ 41984 h 96575"/>
                <a:gd name="connsiteX8" fmla="*/ 491319 w 491319"/>
                <a:gd name="connsiteY8" fmla="*/ 1041 h 9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1319" h="96575">
                  <a:moveTo>
                    <a:pt x="0" y="69279"/>
                  </a:moveTo>
                  <a:cubicBezTo>
                    <a:pt x="22746" y="64730"/>
                    <a:pt x="48099" y="67141"/>
                    <a:pt x="68239" y="55632"/>
                  </a:cubicBezTo>
                  <a:cubicBezTo>
                    <a:pt x="82480" y="47494"/>
                    <a:pt x="82726" y="24935"/>
                    <a:pt x="95534" y="14688"/>
                  </a:cubicBezTo>
                  <a:cubicBezTo>
                    <a:pt x="106768" y="5701"/>
                    <a:pt x="122830" y="5590"/>
                    <a:pt x="136478" y="1041"/>
                  </a:cubicBezTo>
                  <a:cubicBezTo>
                    <a:pt x="145576" y="14689"/>
                    <a:pt x="151429" y="31183"/>
                    <a:pt x="163773" y="41984"/>
                  </a:cubicBezTo>
                  <a:cubicBezTo>
                    <a:pt x="188461" y="63586"/>
                    <a:pt x="245660" y="96575"/>
                    <a:pt x="245660" y="96575"/>
                  </a:cubicBezTo>
                  <a:cubicBezTo>
                    <a:pt x="335548" y="6686"/>
                    <a:pt x="292653" y="2769"/>
                    <a:pt x="382137" y="28336"/>
                  </a:cubicBezTo>
                  <a:cubicBezTo>
                    <a:pt x="395970" y="32288"/>
                    <a:pt x="409433" y="37435"/>
                    <a:pt x="423081" y="41984"/>
                  </a:cubicBezTo>
                  <a:cubicBezTo>
                    <a:pt x="457946" y="-10315"/>
                    <a:pt x="433974" y="1041"/>
                    <a:pt x="491319" y="1041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65" y="3800856"/>
            <a:ext cx="4776788" cy="3057144"/>
          </a:xfrm>
          <a:prstGeom prst="ellipse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7391400" y="171378"/>
            <a:ext cx="821754" cy="793734"/>
            <a:chOff x="9677401" y="196867"/>
            <a:chExt cx="821754" cy="793734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7401" y="196867"/>
              <a:ext cx="793734" cy="793734"/>
            </a:xfrm>
            <a:prstGeom prst="rect">
              <a:avLst/>
            </a:prstGeom>
          </p:spPr>
        </p:pic>
        <p:sp>
          <p:nvSpPr>
            <p:cNvPr id="34" name="Rectangle 33"/>
            <p:cNvSpPr/>
            <p:nvPr/>
          </p:nvSpPr>
          <p:spPr>
            <a:xfrm>
              <a:off x="9677401" y="501667"/>
              <a:ext cx="821754" cy="30777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4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bg2">
                      <a:lumMod val="25000"/>
                    </a:schemeClr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Tours</a:t>
              </a:r>
            </a:p>
          </p:txBody>
        </p:sp>
      </p:grpSp>
      <p:sp>
        <p:nvSpPr>
          <p:cNvPr id="5" name="Action Button: Forward or Next 4">
            <a:hlinkClick r:id="" action="ppaction://hlinkshowjump?jump=nextslide" highlightClick="1"/>
          </p:cNvPr>
          <p:cNvSpPr/>
          <p:nvPr/>
        </p:nvSpPr>
        <p:spPr>
          <a:xfrm>
            <a:off x="290015" y="206514"/>
            <a:ext cx="374383" cy="17448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9592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" name="Table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163538"/>
              </p:ext>
            </p:extLst>
          </p:nvPr>
        </p:nvGraphicFramePr>
        <p:xfrm>
          <a:off x="1600200" y="1361164"/>
          <a:ext cx="6172200" cy="1798320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617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Preregistration with conference required</a:t>
                      </a:r>
                      <a:endParaRPr lang="en-US" sz="1600" baseline="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Time:  11:00 am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Meet:  Main Lobby by the Hotel’s Concierge Desk at 10:00am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Cost:   $40.00 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Visit The Coral Tree Tea House website for more information - 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hlinkClick r:id="rId2"/>
                        </a:rPr>
                        <a:t> http://www.coraltreeteahouse.com/CoralTreeTeaHouse/Welcome.html</a:t>
                      </a:r>
                      <a:endParaRPr lang="en-US" sz="1600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1219200" y="188893"/>
            <a:ext cx="61722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EDAFC"/>
                </a:solidFill>
                <a:latin typeface="Gill Sans MT" pitchFamily="34" charset="0"/>
              </a:rPr>
              <a:t>Tour on Friday, July 14</a:t>
            </a:r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EDAFC"/>
                </a:solidFill>
                <a:effectLst/>
                <a:latin typeface="Gill Sans MT" pitchFamily="34" charset="0"/>
              </a:rPr>
              <a:t>: </a:t>
            </a:r>
          </a:p>
          <a:p>
            <a:pPr algn="ctr"/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EDAFC"/>
                </a:solidFill>
                <a:effectLst/>
                <a:latin typeface="Gill Sans MT" pitchFamily="34" charset="0"/>
              </a:rPr>
              <a:t> 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EDAFC"/>
                </a:solidFill>
                <a:latin typeface="Gill Sans MT" pitchFamily="34" charset="0"/>
              </a:rPr>
              <a:t>Tea </a:t>
            </a:r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EDAFC"/>
                </a:solidFill>
                <a:effectLst/>
                <a:latin typeface="Gill Sans MT" pitchFamily="34" charset="0"/>
              </a:rPr>
              <a:t>In 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EDAFC"/>
                </a:solidFill>
                <a:latin typeface="Gill Sans MT" pitchFamily="34" charset="0"/>
              </a:rPr>
              <a:t>Old Town 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0" y="588661"/>
            <a:ext cx="911830" cy="782939"/>
            <a:chOff x="0" y="212126"/>
            <a:chExt cx="911830" cy="782939"/>
          </a:xfrm>
        </p:grpSpPr>
        <p:sp>
          <p:nvSpPr>
            <p:cNvPr id="16" name="Rounded Rectangle 15"/>
            <p:cNvSpPr/>
            <p:nvPr/>
          </p:nvSpPr>
          <p:spPr>
            <a:xfrm>
              <a:off x="202556" y="212126"/>
              <a:ext cx="577656" cy="778474"/>
            </a:xfrm>
            <a:prstGeom prst="roundRect">
              <a:avLst/>
            </a:prstGeom>
            <a:effectLst>
              <a:innerShdw blurRad="63500" dist="50800" dir="2700000">
                <a:prstClr val="black">
                  <a:alpha val="50000"/>
                </a:prstClr>
              </a:innerShdw>
              <a:softEdge rad="317500"/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0" y="533400"/>
              <a:ext cx="911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EARLY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 SIGN</a:t>
              </a:r>
              <a:r>
                <a:rPr lang="en-US" sz="1200" dirty="0"/>
                <a:t> </a:t>
              </a:r>
              <a:r>
                <a:rPr lang="en-US" sz="1200" dirty="0">
                  <a:solidFill>
                    <a:schemeClr val="bg1"/>
                  </a:solidFill>
                </a:rPr>
                <a:t>UP</a:t>
              </a:r>
            </a:p>
          </p:txBody>
        </p:sp>
        <p:grpSp>
          <p:nvGrpSpPr>
            <p:cNvPr id="18" name="Group 17"/>
            <p:cNvGrpSpPr/>
            <p:nvPr/>
          </p:nvGrpSpPr>
          <p:grpSpPr>
            <a:xfrm rot="18791271">
              <a:off x="580731" y="415101"/>
              <a:ext cx="332256" cy="211264"/>
              <a:chOff x="7237827" y="309828"/>
              <a:chExt cx="332256" cy="211264"/>
            </a:xfrm>
          </p:grpSpPr>
          <p:sp>
            <p:nvSpPr>
              <p:cNvPr id="20" name="Right Triangle 19"/>
              <p:cNvSpPr/>
              <p:nvPr/>
            </p:nvSpPr>
            <p:spPr>
              <a:xfrm rot="126220">
                <a:off x="7237827" y="458428"/>
                <a:ext cx="68054" cy="62664"/>
              </a:xfrm>
              <a:prstGeom prst="rtTriangl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 rot="19009008" flipH="1">
                <a:off x="7288370" y="309828"/>
                <a:ext cx="281713" cy="45719"/>
              </a:xfrm>
              <a:prstGeom prst="rect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Freeform 18"/>
            <p:cNvSpPr/>
            <p:nvPr/>
          </p:nvSpPr>
          <p:spPr>
            <a:xfrm>
              <a:off x="290015" y="476631"/>
              <a:ext cx="243385" cy="109886"/>
            </a:xfrm>
            <a:custGeom>
              <a:avLst/>
              <a:gdLst>
                <a:gd name="connsiteX0" fmla="*/ 0 w 491319"/>
                <a:gd name="connsiteY0" fmla="*/ 69279 h 96575"/>
                <a:gd name="connsiteX1" fmla="*/ 68239 w 491319"/>
                <a:gd name="connsiteY1" fmla="*/ 55632 h 96575"/>
                <a:gd name="connsiteX2" fmla="*/ 95534 w 491319"/>
                <a:gd name="connsiteY2" fmla="*/ 14688 h 96575"/>
                <a:gd name="connsiteX3" fmla="*/ 136478 w 491319"/>
                <a:gd name="connsiteY3" fmla="*/ 1041 h 96575"/>
                <a:gd name="connsiteX4" fmla="*/ 163773 w 491319"/>
                <a:gd name="connsiteY4" fmla="*/ 41984 h 96575"/>
                <a:gd name="connsiteX5" fmla="*/ 245660 w 491319"/>
                <a:gd name="connsiteY5" fmla="*/ 96575 h 96575"/>
                <a:gd name="connsiteX6" fmla="*/ 382137 w 491319"/>
                <a:gd name="connsiteY6" fmla="*/ 28336 h 96575"/>
                <a:gd name="connsiteX7" fmla="*/ 423081 w 491319"/>
                <a:gd name="connsiteY7" fmla="*/ 41984 h 96575"/>
                <a:gd name="connsiteX8" fmla="*/ 491319 w 491319"/>
                <a:gd name="connsiteY8" fmla="*/ 1041 h 9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1319" h="96575">
                  <a:moveTo>
                    <a:pt x="0" y="69279"/>
                  </a:moveTo>
                  <a:cubicBezTo>
                    <a:pt x="22746" y="64730"/>
                    <a:pt x="48099" y="67141"/>
                    <a:pt x="68239" y="55632"/>
                  </a:cubicBezTo>
                  <a:cubicBezTo>
                    <a:pt x="82480" y="47494"/>
                    <a:pt x="82726" y="24935"/>
                    <a:pt x="95534" y="14688"/>
                  </a:cubicBezTo>
                  <a:cubicBezTo>
                    <a:pt x="106768" y="5701"/>
                    <a:pt x="122830" y="5590"/>
                    <a:pt x="136478" y="1041"/>
                  </a:cubicBezTo>
                  <a:cubicBezTo>
                    <a:pt x="145576" y="14689"/>
                    <a:pt x="151429" y="31183"/>
                    <a:pt x="163773" y="41984"/>
                  </a:cubicBezTo>
                  <a:cubicBezTo>
                    <a:pt x="188461" y="63586"/>
                    <a:pt x="245660" y="96575"/>
                    <a:pt x="245660" y="96575"/>
                  </a:cubicBezTo>
                  <a:cubicBezTo>
                    <a:pt x="335548" y="6686"/>
                    <a:pt x="292653" y="2769"/>
                    <a:pt x="382137" y="28336"/>
                  </a:cubicBezTo>
                  <a:cubicBezTo>
                    <a:pt x="395970" y="32288"/>
                    <a:pt x="409433" y="37435"/>
                    <a:pt x="423081" y="41984"/>
                  </a:cubicBezTo>
                  <a:cubicBezTo>
                    <a:pt x="457946" y="-10315"/>
                    <a:pt x="433974" y="1041"/>
                    <a:pt x="491319" y="1041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72" y="4066151"/>
            <a:ext cx="2018095" cy="2466113"/>
          </a:xfrm>
          <a:prstGeom prst="rect">
            <a:avLst/>
          </a:prstGeom>
          <a:noFill/>
        </p:spPr>
      </p:pic>
      <p:grpSp>
        <p:nvGrpSpPr>
          <p:cNvPr id="23" name="Group 22"/>
          <p:cNvGrpSpPr/>
          <p:nvPr/>
        </p:nvGrpSpPr>
        <p:grpSpPr>
          <a:xfrm>
            <a:off x="397446" y="1688409"/>
            <a:ext cx="821754" cy="793734"/>
            <a:chOff x="9677401" y="196867"/>
            <a:chExt cx="821754" cy="793734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7401" y="196867"/>
              <a:ext cx="793734" cy="79373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9677401" y="501667"/>
              <a:ext cx="821754" cy="30777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4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bg2">
                      <a:lumMod val="25000"/>
                    </a:schemeClr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Tours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362200" y="3200400"/>
            <a:ext cx="5713098" cy="3446813"/>
            <a:chOff x="3159250" y="3325087"/>
            <a:chExt cx="5713098" cy="344681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5321" y="3647700"/>
              <a:ext cx="5357027" cy="3124200"/>
            </a:xfrm>
            <a:prstGeom prst="ellipse">
              <a:avLst/>
            </a:prstGeom>
            <a:effectLst>
              <a:innerShdw blurRad="114300">
                <a:prstClr val="black"/>
              </a:innerShdw>
            </a:effec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9250" y="3325087"/>
              <a:ext cx="1179778" cy="739328"/>
            </a:xfrm>
            <a:prstGeom prst="rect">
              <a:avLst/>
            </a:prstGeom>
          </p:spPr>
        </p:pic>
      </p:grpSp>
      <p:sp>
        <p:nvSpPr>
          <p:cNvPr id="4" name="Action Button: Forward or Next 3">
            <a:hlinkClick r:id="" action="ppaction://hlinkshowjump?jump=nextslide" highlightClick="1"/>
          </p:cNvPr>
          <p:cNvSpPr/>
          <p:nvPr/>
        </p:nvSpPr>
        <p:spPr>
          <a:xfrm>
            <a:off x="290015" y="152400"/>
            <a:ext cx="374383" cy="1524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1607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90600" y="5270999"/>
            <a:ext cx="3517388" cy="1277582"/>
            <a:chOff x="1611834" y="5595186"/>
            <a:chExt cx="3517388" cy="1277582"/>
          </a:xfrm>
        </p:grpSpPr>
        <p:sp>
          <p:nvSpPr>
            <p:cNvPr id="52" name="Rectangle 51"/>
            <p:cNvSpPr/>
            <p:nvPr/>
          </p:nvSpPr>
          <p:spPr>
            <a:xfrm>
              <a:off x="1611834" y="5595186"/>
              <a:ext cx="3517388" cy="1277582"/>
            </a:xfrm>
            <a:prstGeom prst="rect">
              <a:avLst/>
            </a:prstGeom>
            <a:solidFill>
              <a:schemeClr val="bg1"/>
            </a:solidFill>
            <a:ln w="127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6200000" scaled="1"/>
                <a:tileRect/>
              </a:gradFill>
            </a:ln>
            <a:effectLst>
              <a:glow rad="63500">
                <a:schemeClr val="bg1">
                  <a:lumMod val="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0" rtlCol="0" anchor="ctr"/>
            <a:lstStyle/>
            <a:p>
              <a:pPr algn="ctr"/>
              <a:endParaRPr lang="en-US" sz="2000" dirty="0">
                <a:solidFill>
                  <a:srgbClr val="EEECE1">
                    <a:lumMod val="25000"/>
                  </a:srgbClr>
                </a:solidFill>
                <a:latin typeface="Gill Sans MT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973547" y="5806299"/>
              <a:ext cx="1555362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b="1" cap="none" spc="0" dirty="0">
                  <a:ln w="12700" cmpd="sng">
                    <a:solidFill>
                      <a:schemeClr val="tx1"/>
                    </a:solidFill>
                    <a:prstDash val="solid"/>
                  </a:ln>
                  <a:solidFill>
                    <a:schemeClr val="accent6">
                      <a:lumMod val="75000"/>
                    </a:schemeClr>
                  </a:solidFill>
                  <a:effectLst/>
                </a:rPr>
                <a:t>Awesome </a:t>
              </a:r>
            </a:p>
            <a:p>
              <a:pPr algn="ctr"/>
              <a:r>
                <a:rPr lang="en-US" sz="2000" b="1" cap="none" spc="0" dirty="0">
                  <a:ln w="12700" cmpd="sng">
                    <a:solidFill>
                      <a:schemeClr val="tx1"/>
                    </a:solidFill>
                    <a:prstDash val="solid"/>
                  </a:ln>
                  <a:solidFill>
                    <a:schemeClr val="accent6">
                      <a:lumMod val="75000"/>
                    </a:schemeClr>
                  </a:solidFill>
                  <a:effectLst/>
                </a:rPr>
                <a:t>Adventurous</a:t>
              </a:r>
            </a:p>
            <a:p>
              <a:pPr algn="ctr"/>
              <a:r>
                <a:rPr lang="en-US" sz="2000" b="1" dirty="0">
                  <a:ln w="12700" cmpd="sng">
                    <a:solidFill>
                      <a:schemeClr val="tx1"/>
                    </a:solidFill>
                    <a:prstDash val="solid"/>
                  </a:ln>
                  <a:solidFill>
                    <a:schemeClr val="accent6">
                      <a:lumMod val="75000"/>
                    </a:schemeClr>
                  </a:solidFill>
                </a:rPr>
                <a:t>Activities</a:t>
              </a:r>
              <a:endParaRPr lang="en-US" sz="20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/>
              </a:endParaRPr>
            </a:p>
          </p:txBody>
        </p:sp>
      </p:grpSp>
      <p:sp>
        <p:nvSpPr>
          <p:cNvPr id="98" name="Rectangle 97"/>
          <p:cNvSpPr/>
          <p:nvPr/>
        </p:nvSpPr>
        <p:spPr>
          <a:xfrm>
            <a:off x="-2479678" y="706114"/>
            <a:ext cx="4467185" cy="6374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2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44454"/>
            <a:ext cx="4458608" cy="6739094"/>
          </a:xfrm>
          <a:prstGeom prst="rect">
            <a:avLst/>
          </a:prstGeom>
        </p:spPr>
      </p:pic>
      <p:cxnSp>
        <p:nvCxnSpPr>
          <p:cNvPr id="26" name="Straight Connector 25"/>
          <p:cNvCxnSpPr/>
          <p:nvPr/>
        </p:nvCxnSpPr>
        <p:spPr>
          <a:xfrm rot="5400000">
            <a:off x="564095" y="2771401"/>
            <a:ext cx="647472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>
            <a:off x="3650195" y="2735431"/>
            <a:ext cx="647472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 rot="5400000">
            <a:off x="564095" y="2771401"/>
            <a:ext cx="647472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 rot="5400000">
            <a:off x="3650195" y="2735431"/>
            <a:ext cx="647472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5400000">
            <a:off x="2466519" y="6098268"/>
            <a:ext cx="507152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145747" y="1698378"/>
            <a:ext cx="3597840" cy="1578222"/>
            <a:chOff x="145747" y="1574016"/>
            <a:chExt cx="3597840" cy="1578222"/>
          </a:xfrm>
        </p:grpSpPr>
        <p:grpSp>
          <p:nvGrpSpPr>
            <p:cNvPr id="103" name="Group 102"/>
            <p:cNvGrpSpPr/>
            <p:nvPr/>
          </p:nvGrpSpPr>
          <p:grpSpPr>
            <a:xfrm>
              <a:off x="145747" y="1574016"/>
              <a:ext cx="3597840" cy="1321584"/>
              <a:chOff x="3048000" y="5665477"/>
              <a:chExt cx="2839792" cy="863296"/>
            </a:xfrm>
          </p:grpSpPr>
          <p:sp>
            <p:nvSpPr>
              <p:cNvPr id="106" name="Rectangle 105"/>
              <p:cNvSpPr/>
              <p:nvPr/>
            </p:nvSpPr>
            <p:spPr>
              <a:xfrm>
                <a:off x="3048000" y="5665477"/>
                <a:ext cx="2839792" cy="863296"/>
              </a:xfrm>
              <a:prstGeom prst="rect">
                <a:avLst/>
              </a:prstGeom>
              <a:solidFill>
                <a:schemeClr val="bg1"/>
              </a:solidFill>
              <a:ln w="1270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</a:ln>
              <a:effectLst>
                <a:glow rad="63500">
                  <a:schemeClr val="bg1">
                    <a:lumMod val="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0" rtlCol="0" anchor="ctr"/>
              <a:lstStyle/>
              <a:p>
                <a:pPr algn="ctr"/>
                <a:endParaRPr lang="en-US" sz="2000" dirty="0">
                  <a:solidFill>
                    <a:srgbClr val="EEECE1">
                      <a:lumMod val="25000"/>
                    </a:srgbClr>
                  </a:solidFill>
                  <a:latin typeface="Gill Sans MT" pitchFamily="34" charset="0"/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3169688" y="5697140"/>
                <a:ext cx="1983087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endParaRPr lang="en-US" sz="1400" b="1" u="sng" dirty="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Gill Sans MT" pitchFamily="34" charset="0"/>
                </a:endParaRPr>
              </a:p>
            </p:txBody>
          </p:sp>
        </p:grpSp>
        <p:sp>
          <p:nvSpPr>
            <p:cNvPr id="41" name="Rectangle 40"/>
            <p:cNvSpPr/>
            <p:nvPr/>
          </p:nvSpPr>
          <p:spPr>
            <a:xfrm>
              <a:off x="942193" y="1582578"/>
              <a:ext cx="2795293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400" b="1" dirty="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Gill Sans MT" pitchFamily="34" charset="0"/>
                </a:rPr>
                <a:t>Suggested Activities Around Embarcadero</a:t>
              </a:r>
            </a:p>
            <a:p>
              <a:pPr algn="ctr"/>
              <a:r>
                <a:rPr lang="en-US" sz="2400" b="1" dirty="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Gill Sans MT" pitchFamily="34" charset="0"/>
                </a:rPr>
                <a:t> 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287961" y="152400"/>
            <a:ext cx="4275209" cy="138499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dirty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Enjoy doing things on your own? </a:t>
            </a:r>
          </a:p>
          <a:p>
            <a:r>
              <a:rPr lang="en-US" sz="2800" b="1" dirty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Check out these sights</a:t>
            </a:r>
            <a:r>
              <a:rPr lang="en-US" sz="2400" b="1" dirty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!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10795" y="3400299"/>
            <a:ext cx="3447533" cy="1305787"/>
          </a:xfrm>
          <a:prstGeom prst="rect">
            <a:avLst/>
          </a:prstGeom>
          <a:solidFill>
            <a:schemeClr val="bg1"/>
          </a:soli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0" rtlCol="0" anchor="ctr"/>
          <a:lstStyle/>
          <a:p>
            <a:endParaRPr lang="en-US" sz="2400" dirty="0">
              <a:solidFill>
                <a:srgbClr val="EEECE1">
                  <a:lumMod val="25000"/>
                </a:srgbClr>
              </a:solidFill>
              <a:latin typeface="Gill Sans MT" pitchFamily="34" charset="0"/>
            </a:endParaRPr>
          </a:p>
          <a:p>
            <a:endParaRPr lang="en-US" sz="2400" dirty="0">
              <a:solidFill>
                <a:srgbClr val="EEECE1">
                  <a:lumMod val="25000"/>
                </a:srgbClr>
              </a:solidFill>
              <a:latin typeface="Gill Sans MT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38200" y="4038600"/>
            <a:ext cx="247016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Around San Diego</a:t>
            </a:r>
          </a:p>
        </p:txBody>
      </p:sp>
      <p:sp>
        <p:nvSpPr>
          <p:cNvPr id="8" name="Rectangle 7"/>
          <p:cNvSpPr/>
          <p:nvPr/>
        </p:nvSpPr>
        <p:spPr>
          <a:xfrm>
            <a:off x="481165" y="3581400"/>
            <a:ext cx="343517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Family Friendly Activities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474" y="5381499"/>
            <a:ext cx="1294369" cy="999541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 rot="20305856">
            <a:off x="3035158" y="585735"/>
            <a:ext cx="1143001" cy="518324"/>
            <a:chOff x="10058399" y="4230998"/>
            <a:chExt cx="1143001" cy="518324"/>
          </a:xfrm>
        </p:grpSpPr>
        <p:grpSp>
          <p:nvGrpSpPr>
            <p:cNvPr id="7" name="Group 6"/>
            <p:cNvGrpSpPr/>
            <p:nvPr/>
          </p:nvGrpSpPr>
          <p:grpSpPr>
            <a:xfrm>
              <a:off x="10134600" y="4230998"/>
              <a:ext cx="1066800" cy="518324"/>
              <a:chOff x="10134600" y="4230998"/>
              <a:chExt cx="1066800" cy="518324"/>
            </a:xfrm>
          </p:grpSpPr>
          <p:sp>
            <p:nvSpPr>
              <p:cNvPr id="39" name="Right Arrow 38"/>
              <p:cNvSpPr/>
              <p:nvPr/>
            </p:nvSpPr>
            <p:spPr>
              <a:xfrm rot="1737647">
                <a:off x="10460724" y="4651247"/>
                <a:ext cx="740609" cy="98075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ight Arrow 39"/>
              <p:cNvSpPr/>
              <p:nvPr/>
            </p:nvSpPr>
            <p:spPr>
              <a:xfrm rot="17749737">
                <a:off x="10460970" y="4277947"/>
                <a:ext cx="343943" cy="250046"/>
              </a:xfrm>
              <a:prstGeom prst="rightArrow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ight Arrow 5"/>
              <p:cNvSpPr/>
              <p:nvPr/>
            </p:nvSpPr>
            <p:spPr>
              <a:xfrm>
                <a:off x="10134600" y="4391802"/>
                <a:ext cx="1066800" cy="332598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accent4">
                    <a:lumMod val="75000"/>
                  </a:schemeClr>
                </a:solidFill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0058399" y="4422757"/>
              <a:ext cx="114300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latin typeface="Arial Black" panose="020B0A04020102020204" pitchFamily="34" charset="0"/>
                </a:rPr>
                <a:t>On your own</a:t>
              </a:r>
            </a:p>
          </p:txBody>
        </p:sp>
      </p:grp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9" t="2750" r="16174" b="4813"/>
          <a:stretch/>
        </p:blipFill>
        <p:spPr>
          <a:xfrm>
            <a:off x="338521" y="1928104"/>
            <a:ext cx="742667" cy="96749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597" y="3935055"/>
            <a:ext cx="774952" cy="713145"/>
          </a:xfrm>
          <a:prstGeom prst="rect">
            <a:avLst/>
          </a:prstGeom>
        </p:spPr>
      </p:pic>
      <p:sp>
        <p:nvSpPr>
          <p:cNvPr id="13" name="Action Button: Back or Previous 12">
            <a:hlinkClick r:id="rId7" action="ppaction://hlinksldjump" highlightClick="1"/>
          </p:cNvPr>
          <p:cNvSpPr/>
          <p:nvPr/>
        </p:nvSpPr>
        <p:spPr>
          <a:xfrm>
            <a:off x="145747" y="44454"/>
            <a:ext cx="463853" cy="18414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ction Button: Forward or Next 13">
            <a:hlinkClick r:id="rId8" action="ppaction://hlinksldjump" highlightClick="1"/>
          </p:cNvPr>
          <p:cNvSpPr/>
          <p:nvPr/>
        </p:nvSpPr>
        <p:spPr>
          <a:xfrm>
            <a:off x="631961" y="1835375"/>
            <a:ext cx="449227" cy="1490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ction Button: Forward or Next 15">
            <a:hlinkClick r:id="rId9" action="ppaction://hlinksldjump" highlightClick="1"/>
          </p:cNvPr>
          <p:cNvSpPr/>
          <p:nvPr/>
        </p:nvSpPr>
        <p:spPr>
          <a:xfrm>
            <a:off x="631961" y="3429000"/>
            <a:ext cx="358639" cy="1524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ction Button: Forward or Next 16">
            <a:hlinkClick r:id="rId10" action="ppaction://hlinksldjump" highlightClick="1"/>
          </p:cNvPr>
          <p:cNvSpPr/>
          <p:nvPr/>
        </p:nvSpPr>
        <p:spPr>
          <a:xfrm>
            <a:off x="1081188" y="5381499"/>
            <a:ext cx="290412" cy="18110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057269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13688" y="27553"/>
            <a:ext cx="44229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Activities Located on </a:t>
            </a:r>
          </a:p>
          <a:p>
            <a:pPr algn="ctr"/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San Diego’s Embarcadero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57200" y="2678173"/>
            <a:ext cx="2819400" cy="990600"/>
            <a:chOff x="11771347" y="2256622"/>
            <a:chExt cx="2872901" cy="762000"/>
          </a:xfrm>
        </p:grpSpPr>
        <p:sp>
          <p:nvSpPr>
            <p:cNvPr id="6" name="Rectangle 5"/>
            <p:cNvSpPr/>
            <p:nvPr/>
          </p:nvSpPr>
          <p:spPr>
            <a:xfrm>
              <a:off x="11771347" y="2256622"/>
              <a:ext cx="2872901" cy="762000"/>
            </a:xfrm>
            <a:prstGeom prst="rect">
              <a:avLst/>
            </a:prstGeom>
            <a:solidFill>
              <a:schemeClr val="bg1"/>
            </a:solidFill>
            <a:ln w="127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6200000" scaled="1"/>
                <a:tileRect/>
              </a:gradFill>
            </a:ln>
            <a:effectLst>
              <a:glow rad="63500">
                <a:schemeClr val="bg1">
                  <a:lumMod val="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0" rtlCol="0" anchor="ctr"/>
            <a:lstStyle/>
            <a:p>
              <a:endParaRPr lang="en-US" sz="2000" dirty="0">
                <a:solidFill>
                  <a:srgbClr val="EEECE1">
                    <a:lumMod val="25000"/>
                  </a:srgbClr>
                </a:solidFill>
                <a:latin typeface="Gill Sans MT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37" t="52800" r="15316"/>
            <a:stretch/>
          </p:blipFill>
          <p:spPr>
            <a:xfrm>
              <a:off x="12935300" y="2273437"/>
              <a:ext cx="1708948" cy="732622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11854860" y="2379394"/>
              <a:ext cx="1169857" cy="63922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1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Harbor </a:t>
              </a:r>
            </a:p>
            <a:p>
              <a:pPr algn="ctr"/>
              <a:r>
                <a:rPr lang="en-US" sz="2400" b="1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Cruises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234185" y="5588579"/>
            <a:ext cx="2732015" cy="935966"/>
            <a:chOff x="457200" y="3356549"/>
            <a:chExt cx="2872901" cy="935966"/>
          </a:xfrm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69" r="34330"/>
            <a:stretch/>
          </p:blipFill>
          <p:spPr>
            <a:xfrm>
              <a:off x="457200" y="3365346"/>
              <a:ext cx="2872901" cy="927169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838201" y="3356549"/>
              <a:ext cx="2142573" cy="369332"/>
            </a:xfrm>
            <a:prstGeom prst="rect">
              <a:avLst/>
            </a:prstGeom>
            <a:noFill/>
            <a:effectLst>
              <a:glow rad="101600">
                <a:schemeClr val="accent6">
                  <a:satMod val="175000"/>
                  <a:alpha val="40000"/>
                </a:schemeClr>
              </a:glow>
            </a:effectLst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b="1" cap="none" spc="0" dirty="0">
                  <a:ln/>
                  <a:solidFill>
                    <a:srgbClr val="FFC000"/>
                  </a:solidFill>
                  <a:effectLst/>
                </a:rPr>
                <a:t>San Diego Seal Tours</a:t>
              </a:r>
            </a:p>
          </p:txBody>
        </p:sp>
      </p:grpSp>
      <p:sp>
        <p:nvSpPr>
          <p:cNvPr id="18" name="Rectangle 17"/>
          <p:cNvSpPr/>
          <p:nvPr/>
        </p:nvSpPr>
        <p:spPr>
          <a:xfrm>
            <a:off x="4616756" y="4154285"/>
            <a:ext cx="3276599" cy="830997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2">
                <a:lumMod val="60000"/>
                <a:lumOff val="40000"/>
              </a:schemeClr>
            </a:solidFill>
            <a:prstDash val="sysDot"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Gill Sans MT" pitchFamily="34" charset="0"/>
              </a:rPr>
              <a:t>Maritime Museum </a:t>
            </a:r>
          </a:p>
          <a:p>
            <a:pPr algn="ctr"/>
            <a:r>
              <a:rPr lang="en-US" sz="2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Gill Sans MT" pitchFamily="34" charset="0"/>
              </a:rPr>
              <a:t>on the Embarcadero</a:t>
            </a:r>
            <a:endParaRPr lang="en-US" sz="2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070982" y="2355313"/>
            <a:ext cx="3098703" cy="1339090"/>
            <a:chOff x="5924863" y="2875830"/>
            <a:chExt cx="3098703" cy="1099213"/>
          </a:xfrm>
        </p:grpSpPr>
        <p:grpSp>
          <p:nvGrpSpPr>
            <p:cNvPr id="20" name="Group 19"/>
            <p:cNvGrpSpPr/>
            <p:nvPr/>
          </p:nvGrpSpPr>
          <p:grpSpPr>
            <a:xfrm>
              <a:off x="5924863" y="2875830"/>
              <a:ext cx="2910374" cy="1099213"/>
              <a:chOff x="10287000" y="2281266"/>
              <a:chExt cx="2872901" cy="1085059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10287000" y="2604325"/>
                <a:ext cx="2872901" cy="762000"/>
              </a:xfrm>
              <a:prstGeom prst="rect">
                <a:avLst/>
              </a:prstGeom>
              <a:solidFill>
                <a:schemeClr val="bg1"/>
              </a:solidFill>
              <a:ln w="1270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</a:ln>
              <a:effectLst>
                <a:glow rad="63500">
                  <a:schemeClr val="bg1">
                    <a:lumMod val="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0" rtlCol="0" anchor="ctr"/>
              <a:lstStyle/>
              <a:p>
                <a:endParaRPr lang="en-US" sz="2000" dirty="0">
                  <a:solidFill>
                    <a:srgbClr val="EEECE1">
                      <a:lumMod val="25000"/>
                    </a:srgbClr>
                  </a:solidFill>
                  <a:latin typeface="Gill Sans MT" pitchFamily="34" charset="0"/>
                </a:endParaRPr>
              </a:p>
            </p:txBody>
          </p:sp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87001" y="2281266"/>
                <a:ext cx="1353940" cy="1071998"/>
              </a:xfrm>
              <a:prstGeom prst="rect">
                <a:avLst/>
              </a:prstGeom>
            </p:spPr>
          </p:pic>
        </p:grpSp>
        <p:sp>
          <p:nvSpPr>
            <p:cNvPr id="21" name="Rectangle 20"/>
            <p:cNvSpPr/>
            <p:nvPr/>
          </p:nvSpPr>
          <p:spPr>
            <a:xfrm>
              <a:off x="7162800" y="3357818"/>
              <a:ext cx="1860766" cy="5305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 err="1">
                  <a:solidFill>
                    <a:schemeClr val="accent1">
                      <a:lumMod val="75000"/>
                    </a:schemeClr>
                  </a:solidFill>
                </a:rPr>
                <a:t>Hornblower’s</a:t>
              </a:r>
              <a:endParaRPr lang="en-US" b="1" dirty="0">
                <a:solidFill>
                  <a:schemeClr val="accent1">
                    <a:lumMod val="75000"/>
                  </a:schemeClr>
                </a:solidFill>
              </a:endParaRPr>
            </a:p>
            <a:p>
              <a:r>
                <a:rPr lang="en-US" b="1" dirty="0">
                  <a:solidFill>
                    <a:schemeClr val="accent1">
                      <a:lumMod val="75000"/>
                    </a:schemeClr>
                  </a:solidFill>
                </a:rPr>
                <a:t>Whale Watching  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99095" y="5334000"/>
            <a:ext cx="2919343" cy="974054"/>
            <a:chOff x="5774565" y="5054079"/>
            <a:chExt cx="2919343" cy="974054"/>
          </a:xfrm>
        </p:grpSpPr>
        <p:sp>
          <p:nvSpPr>
            <p:cNvPr id="30" name="Rectangle 29"/>
            <p:cNvSpPr/>
            <p:nvPr/>
          </p:nvSpPr>
          <p:spPr>
            <a:xfrm>
              <a:off x="5774565" y="5054079"/>
              <a:ext cx="2872901" cy="974054"/>
            </a:xfrm>
            <a:prstGeom prst="rect">
              <a:avLst/>
            </a:prstGeom>
            <a:solidFill>
              <a:schemeClr val="bg1"/>
            </a:solidFill>
            <a:ln w="127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6200000" scaled="1"/>
                <a:tileRect/>
              </a:gradFill>
            </a:ln>
            <a:effectLst>
              <a:glow rad="63500">
                <a:schemeClr val="bg1">
                  <a:lumMod val="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0" rtlCol="0" anchor="ctr"/>
            <a:lstStyle/>
            <a:p>
              <a:endParaRPr lang="en-US" sz="2000" dirty="0">
                <a:solidFill>
                  <a:srgbClr val="EEECE1">
                    <a:lumMod val="25000"/>
                  </a:srgbClr>
                </a:solidFill>
                <a:latin typeface="Gill Sans MT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797424" y="5104802"/>
              <a:ext cx="1021242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C00000"/>
                  </a:solidFill>
                  <a:latin typeface="Gill Sans MT" pitchFamily="34" charset="0"/>
                </a:rPr>
                <a:t>Patriot</a:t>
              </a:r>
            </a:p>
            <a:p>
              <a:pPr algn="ctr"/>
              <a:r>
                <a:rPr lang="en-US" b="1" dirty="0">
                  <a:solidFill>
                    <a:srgbClr val="C00000"/>
                  </a:solidFill>
                  <a:latin typeface="Gill Sans MT" pitchFamily="34" charset="0"/>
                </a:rPr>
                <a:t>Jet </a:t>
              </a:r>
            </a:p>
            <a:p>
              <a:pPr algn="ctr"/>
              <a:r>
                <a:rPr lang="en-US" b="1" dirty="0">
                  <a:solidFill>
                    <a:srgbClr val="C00000"/>
                  </a:solidFill>
                  <a:latin typeface="Gill Sans MT" pitchFamily="34" charset="0"/>
                </a:rPr>
                <a:t>Boat</a:t>
              </a: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78" t="38358" r="13333" b="31704"/>
            <a:stretch/>
          </p:blipFill>
          <p:spPr>
            <a:xfrm>
              <a:off x="6705600" y="5067735"/>
              <a:ext cx="1988308" cy="960398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3064018" y="1396460"/>
            <a:ext cx="2595915" cy="870533"/>
            <a:chOff x="3146899" y="2406067"/>
            <a:chExt cx="2595915" cy="870533"/>
          </a:xfrm>
        </p:grpSpPr>
        <p:sp>
          <p:nvSpPr>
            <p:cNvPr id="12" name="Rectangle 11"/>
            <p:cNvSpPr/>
            <p:nvPr/>
          </p:nvSpPr>
          <p:spPr>
            <a:xfrm>
              <a:off x="3146899" y="2406067"/>
              <a:ext cx="2595915" cy="841878"/>
            </a:xfrm>
            <a:prstGeom prst="rect">
              <a:avLst/>
            </a:prstGeom>
            <a:solidFill>
              <a:schemeClr val="bg1"/>
            </a:solidFill>
            <a:ln w="127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6200000" scaled="1"/>
                <a:tileRect/>
              </a:gradFill>
            </a:ln>
            <a:effectLst>
              <a:glow rad="63500">
                <a:schemeClr val="bg1">
                  <a:lumMod val="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0" rtlCol="0" anchor="ctr"/>
            <a:lstStyle/>
            <a:p>
              <a:pPr>
                <a:defRPr/>
              </a:pPr>
              <a:endParaRPr 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endParaRPr>
            </a:p>
          </p:txBody>
        </p:sp>
        <p:pic>
          <p:nvPicPr>
            <p:cNvPr id="13" name="Picture 2" descr="Gaslight Gathering Logo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648"/>
            <a:stretch/>
          </p:blipFill>
          <p:spPr bwMode="auto">
            <a:xfrm>
              <a:off x="4648200" y="2414758"/>
              <a:ext cx="1018558" cy="7854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angle 32"/>
            <p:cNvSpPr/>
            <p:nvPr/>
          </p:nvSpPr>
          <p:spPr>
            <a:xfrm>
              <a:off x="3274978" y="2568714"/>
              <a:ext cx="1308371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b="1" cap="none" spc="0" dirty="0">
                  <a:ln w="0">
                    <a:solidFill>
                      <a:schemeClr val="tx1"/>
                    </a:solidFill>
                  </a:ln>
                  <a:solidFill>
                    <a:schemeClr val="bg2">
                      <a:lumMod val="75000"/>
                    </a:schemeClr>
                  </a:solidFill>
                  <a:effectLst/>
                  <a:latin typeface="Gill Sans MT" pitchFamily="34" charset="0"/>
                </a:rPr>
                <a:t>Gaslamp </a:t>
              </a:r>
            </a:p>
            <a:p>
              <a:pPr algn="ctr"/>
              <a:r>
                <a:rPr lang="en-US" sz="2000" b="1" cap="none" spc="0" dirty="0">
                  <a:ln w="0">
                    <a:solidFill>
                      <a:schemeClr val="tx1"/>
                    </a:solidFill>
                  </a:ln>
                  <a:solidFill>
                    <a:schemeClr val="bg2">
                      <a:lumMod val="75000"/>
                    </a:schemeClr>
                  </a:solidFill>
                  <a:effectLst/>
                  <a:latin typeface="Gill Sans MT" pitchFamily="34" charset="0"/>
                </a:rPr>
                <a:t>Quarter</a:t>
              </a:r>
              <a:endParaRPr lang="en-US" sz="2000" b="1" cap="none" spc="0" dirty="0">
                <a:ln w="0">
                  <a:solidFill>
                    <a:schemeClr val="tx1"/>
                  </a:solidFill>
                </a:ln>
                <a:solidFill>
                  <a:schemeClr val="bg2">
                    <a:lumMod val="75000"/>
                  </a:schemeClr>
                </a:solidFill>
                <a:effectLst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8614" y="1360186"/>
            <a:ext cx="2809137" cy="1015663"/>
            <a:chOff x="168249" y="2515519"/>
            <a:chExt cx="2809137" cy="1015663"/>
          </a:xfrm>
        </p:grpSpPr>
        <p:grpSp>
          <p:nvGrpSpPr>
            <p:cNvPr id="24" name="Group 23"/>
            <p:cNvGrpSpPr/>
            <p:nvPr/>
          </p:nvGrpSpPr>
          <p:grpSpPr>
            <a:xfrm>
              <a:off x="168249" y="2515519"/>
              <a:ext cx="2809137" cy="1015663"/>
              <a:chOff x="260860" y="3845503"/>
              <a:chExt cx="2809137" cy="1015663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260860" y="3872060"/>
                <a:ext cx="2809137" cy="914400"/>
              </a:xfrm>
              <a:prstGeom prst="rect">
                <a:avLst/>
              </a:prstGeom>
              <a:solidFill>
                <a:schemeClr val="bg1"/>
              </a:solidFill>
              <a:ln w="1270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</a:ln>
              <a:effectLst>
                <a:glow rad="63500">
                  <a:schemeClr val="bg1">
                    <a:lumMod val="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0" rtlCol="0" anchor="ctr"/>
              <a:lstStyle/>
              <a:p>
                <a:endParaRPr lang="en-US" sz="2400" dirty="0">
                  <a:solidFill>
                    <a:srgbClr val="EEECE1">
                      <a:lumMod val="25000"/>
                    </a:srgbClr>
                  </a:solidFill>
                  <a:latin typeface="Gill Sans MT" pitchFamily="34" charset="0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765861" y="3876337"/>
                <a:ext cx="2122782" cy="38839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endParaRPr lang="en-US" sz="2800" b="1" cap="none" spc="0" dirty="0">
                  <a:ln w="0"/>
                  <a:solidFill>
                    <a:srgbClr val="E85C0E"/>
                  </a:solidFill>
                  <a:effectLst>
                    <a:reflection blurRad="6350" stA="53000" endA="300" endPos="35500" dir="5400000" sy="-90000" algn="bl" rotWithShape="0"/>
                  </a:effectLst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292961" y="3845503"/>
                <a:ext cx="206065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b="1" dirty="0">
                    <a:ln w="3175">
                      <a:solidFill>
                        <a:schemeClr val="tx1"/>
                      </a:solidFill>
                    </a:ln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Casual Dining</a:t>
                </a:r>
              </a:p>
              <a:p>
                <a:pPr algn="ctr"/>
                <a:r>
                  <a:rPr lang="en-US" sz="2000" b="1" dirty="0">
                    <a:ln w="3175">
                      <a:solidFill>
                        <a:schemeClr val="tx1"/>
                      </a:solidFill>
                    </a:ln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on </a:t>
                </a:r>
              </a:p>
              <a:p>
                <a:pPr algn="ctr"/>
                <a:r>
                  <a:rPr lang="en-US" sz="2000" b="1" dirty="0">
                    <a:ln w="3175">
                      <a:solidFill>
                        <a:schemeClr val="tx1"/>
                      </a:solidFill>
                    </a:ln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Embarcadero</a:t>
                </a:r>
              </a:p>
            </p:txBody>
          </p:sp>
        </p:grp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5668" y="2660045"/>
              <a:ext cx="909025" cy="638139"/>
            </a:xfrm>
            <a:prstGeom prst="rect">
              <a:avLst/>
            </a:prstGeom>
          </p:spPr>
        </p:pic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933" y="59418"/>
            <a:ext cx="3241485" cy="2206608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3429000" y="5682667"/>
            <a:ext cx="2595915" cy="841878"/>
          </a:xfrm>
          <a:prstGeom prst="rect">
            <a:avLst/>
          </a:prstGeom>
          <a:solidFill>
            <a:schemeClr val="bg1"/>
          </a:soli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0" rtlCol="0" anchor="ctr"/>
          <a:lstStyle/>
          <a:p>
            <a:pPr>
              <a:defRPr/>
            </a:pPr>
            <a:endParaRPr lang="en-US" sz="20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00B0F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48" name="Action Button: Forward or Next 47">
            <a:hlinkClick r:id="" action="ppaction://hlinkshowjump?jump=nextslide" highlightClick="1"/>
          </p:cNvPr>
          <p:cNvSpPr/>
          <p:nvPr/>
        </p:nvSpPr>
        <p:spPr>
          <a:xfrm>
            <a:off x="3473903" y="5726359"/>
            <a:ext cx="228600" cy="162607"/>
          </a:xfrm>
          <a:prstGeom prst="actionButtonForwardNex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/>
          <p:cNvGrpSpPr/>
          <p:nvPr/>
        </p:nvGrpSpPr>
        <p:grpSpPr>
          <a:xfrm rot="20305856">
            <a:off x="283855" y="268149"/>
            <a:ext cx="1143001" cy="518324"/>
            <a:chOff x="10058399" y="4230998"/>
            <a:chExt cx="1143001" cy="518324"/>
          </a:xfrm>
        </p:grpSpPr>
        <p:grpSp>
          <p:nvGrpSpPr>
            <p:cNvPr id="50" name="Group 49"/>
            <p:cNvGrpSpPr/>
            <p:nvPr/>
          </p:nvGrpSpPr>
          <p:grpSpPr>
            <a:xfrm>
              <a:off x="10134600" y="4230998"/>
              <a:ext cx="1066800" cy="518324"/>
              <a:chOff x="10134600" y="4230998"/>
              <a:chExt cx="1066800" cy="518324"/>
            </a:xfrm>
          </p:grpSpPr>
          <p:sp>
            <p:nvSpPr>
              <p:cNvPr id="52" name="Right Arrow 51"/>
              <p:cNvSpPr/>
              <p:nvPr/>
            </p:nvSpPr>
            <p:spPr>
              <a:xfrm rot="1737647">
                <a:off x="10460724" y="4651247"/>
                <a:ext cx="740609" cy="98075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ight Arrow 52"/>
              <p:cNvSpPr/>
              <p:nvPr/>
            </p:nvSpPr>
            <p:spPr>
              <a:xfrm rot="17749737">
                <a:off x="10460970" y="4277947"/>
                <a:ext cx="343943" cy="250046"/>
              </a:xfrm>
              <a:prstGeom prst="rightArrow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ight Arrow 53"/>
              <p:cNvSpPr/>
              <p:nvPr/>
            </p:nvSpPr>
            <p:spPr>
              <a:xfrm>
                <a:off x="10134600" y="4391802"/>
                <a:ext cx="1066800" cy="332598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accent4">
                    <a:lumMod val="75000"/>
                  </a:schemeClr>
                </a:solidFill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1" name="TextBox 50"/>
            <p:cNvSpPr txBox="1"/>
            <p:nvPr/>
          </p:nvSpPr>
          <p:spPr>
            <a:xfrm>
              <a:off x="10058399" y="4422757"/>
              <a:ext cx="114300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latin typeface="Arial Black" panose="020B0A04020102020204" pitchFamily="34" charset="0"/>
                </a:rPr>
                <a:t>On your own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457200" y="4005286"/>
            <a:ext cx="4052758" cy="1038324"/>
            <a:chOff x="519242" y="3853743"/>
            <a:chExt cx="4052758" cy="1038324"/>
          </a:xfrm>
        </p:grpSpPr>
        <p:sp>
          <p:nvSpPr>
            <p:cNvPr id="56" name="Rectangle 55"/>
            <p:cNvSpPr/>
            <p:nvPr/>
          </p:nvSpPr>
          <p:spPr>
            <a:xfrm>
              <a:off x="609600" y="3865297"/>
              <a:ext cx="3879673" cy="101407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  <a:effectLst>
              <a:glow rad="63500">
                <a:schemeClr val="bg1">
                  <a:lumMod val="75000"/>
                  <a:alpha val="40000"/>
                </a:schemeClr>
              </a:glow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0" rtlCol="0" anchor="ctr"/>
            <a:lstStyle/>
            <a:p>
              <a:pPr>
                <a:defRPr/>
              </a:pPr>
              <a:endParaRPr 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730556" y="4061070"/>
              <a:ext cx="3827286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srgbClr val="0303FB"/>
                  </a:solidFill>
                </a:rPr>
                <a:t>San Diego and Coronado Tour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srgbClr val="C00000"/>
                  </a:solidFill>
                </a:rPr>
                <a:t>La Jolla and San Diego Beaches Tour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srgbClr val="0303FB"/>
                  </a:solidFill>
                </a:rPr>
                <a:t>San Diego Seal Amphibious Boat Tour</a:t>
              </a:r>
            </a:p>
          </p:txBody>
        </p: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400" y="4141627"/>
              <a:ext cx="496176" cy="289200"/>
            </a:xfrm>
            <a:prstGeom prst="rect">
              <a:avLst/>
            </a:prstGeom>
          </p:spPr>
        </p:pic>
        <p:sp>
          <p:nvSpPr>
            <p:cNvPr id="62" name="Rectangle 61"/>
            <p:cNvSpPr/>
            <p:nvPr/>
          </p:nvSpPr>
          <p:spPr>
            <a:xfrm>
              <a:off x="519242" y="3853743"/>
              <a:ext cx="4052758" cy="36933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n-US" b="1" cap="none" spc="0" dirty="0">
                  <a:ln>
                    <a:solidFill>
                      <a:srgbClr val="FF0000"/>
                    </a:solidFill>
                  </a:ln>
                  <a:effectLst/>
                </a:rPr>
                <a:t>Hop on Hop Off Old Town Trolley Tours  </a:t>
              </a:r>
            </a:p>
          </p:txBody>
        </p:sp>
      </p:grpSp>
      <p:pic>
        <p:nvPicPr>
          <p:cNvPr id="65" name="Picture 6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5962042"/>
            <a:ext cx="785620" cy="575257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154" y="5701751"/>
            <a:ext cx="552918" cy="822794"/>
          </a:xfrm>
          <a:prstGeom prst="rect">
            <a:avLst/>
          </a:prstGeom>
        </p:spPr>
      </p:pic>
      <p:sp>
        <p:nvSpPr>
          <p:cNvPr id="61" name="Rectangle 60"/>
          <p:cNvSpPr/>
          <p:nvPr/>
        </p:nvSpPr>
        <p:spPr>
          <a:xfrm>
            <a:off x="3415723" y="5595947"/>
            <a:ext cx="2565349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Gill Sans MT" pitchFamily="34" charset="0"/>
              </a:rPr>
              <a:t>Summer</a:t>
            </a:r>
          </a:p>
          <a:p>
            <a:pPr algn="ctr"/>
            <a:r>
              <a:rPr lang="en-US" sz="2800" b="1" cap="none" spc="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Gill Sans MT" pitchFamily="34" charset="0"/>
              </a:rPr>
              <a:t>Pops</a:t>
            </a:r>
            <a:endParaRPr lang="en-US" sz="2800" b="1" cap="none" spc="0" dirty="0">
              <a:ln w="10160">
                <a:solidFill>
                  <a:schemeClr val="tx1"/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grpSp>
        <p:nvGrpSpPr>
          <p:cNvPr id="67" name="Group 66"/>
          <p:cNvGrpSpPr/>
          <p:nvPr/>
        </p:nvGrpSpPr>
        <p:grpSpPr>
          <a:xfrm>
            <a:off x="3346119" y="2783957"/>
            <a:ext cx="2692768" cy="798732"/>
            <a:chOff x="5918984" y="1050252"/>
            <a:chExt cx="2692768" cy="798732"/>
          </a:xfrm>
        </p:grpSpPr>
        <p:grpSp>
          <p:nvGrpSpPr>
            <p:cNvPr id="68" name="Group 67"/>
            <p:cNvGrpSpPr/>
            <p:nvPr/>
          </p:nvGrpSpPr>
          <p:grpSpPr>
            <a:xfrm>
              <a:off x="5918984" y="1050252"/>
              <a:ext cx="2692768" cy="798732"/>
              <a:chOff x="6248400" y="5282242"/>
              <a:chExt cx="2692768" cy="713117"/>
            </a:xfrm>
          </p:grpSpPr>
          <p:sp>
            <p:nvSpPr>
              <p:cNvPr id="70" name="Rectangle 69"/>
              <p:cNvSpPr/>
              <p:nvPr/>
            </p:nvSpPr>
            <p:spPr>
              <a:xfrm>
                <a:off x="6248400" y="5282242"/>
                <a:ext cx="2692768" cy="713117"/>
              </a:xfrm>
              <a:prstGeom prst="rect">
                <a:avLst/>
              </a:prstGeom>
              <a:solidFill>
                <a:schemeClr val="bg1"/>
              </a:solidFill>
              <a:ln w="1270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</a:ln>
              <a:effectLst>
                <a:glow rad="63500">
                  <a:schemeClr val="bg1">
                    <a:lumMod val="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0" rtlCol="0" anchor="ctr"/>
              <a:lstStyle/>
              <a:p>
                <a:endParaRPr lang="en-US" sz="2000" dirty="0">
                  <a:solidFill>
                    <a:srgbClr val="EEECE1">
                      <a:lumMod val="25000"/>
                    </a:srgbClr>
                  </a:solidFill>
                  <a:latin typeface="Gill Sans MT" pitchFamily="34" charset="0"/>
                </a:endParaRPr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6294709" y="5467796"/>
                <a:ext cx="1297150" cy="357223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2000" b="1" cap="none" spc="0" dirty="0">
                    <a:ln w="6600">
                      <a:solidFill>
                        <a:srgbClr val="DD11C0"/>
                      </a:solidFill>
                      <a:prstDash val="solid"/>
                    </a:ln>
                    <a:solidFill>
                      <a:schemeClr val="bg1"/>
                    </a:solidFill>
                    <a:effectLst>
                      <a:glow rad="228600">
                        <a:schemeClr val="accent4">
                          <a:satMod val="175000"/>
                          <a:alpha val="40000"/>
                        </a:schemeClr>
                      </a:glow>
                      <a:outerShdw dist="38100" dir="2700000" algn="tl" rotWithShape="0">
                        <a:schemeClr val="accent2"/>
                      </a:outerShdw>
                    </a:effectLst>
                    <a:latin typeface="Gill Sans MT" pitchFamily="34" charset="0"/>
                  </a:rPr>
                  <a:t>Shopping</a:t>
                </a:r>
                <a:endParaRPr lang="en-US" sz="2000" b="1" cap="none" spc="0" dirty="0">
                  <a:ln w="6600">
                    <a:solidFill>
                      <a:srgbClr val="DD11C0"/>
                    </a:solidFill>
                    <a:prstDash val="solid"/>
                  </a:ln>
                  <a:solidFill>
                    <a:schemeClr val="bg1"/>
                  </a:solidFill>
                  <a:effectLst>
                    <a:glow rad="228600">
                      <a:schemeClr val="accent4">
                        <a:satMod val="175000"/>
                        <a:alpha val="40000"/>
                      </a:schemeClr>
                    </a:glow>
                    <a:outerShdw dist="38100" dir="2700000" algn="tl" rotWithShape="0">
                      <a:schemeClr val="accent2"/>
                    </a:outerShdw>
                  </a:effectLst>
                </a:endParaRPr>
              </a:p>
            </p:txBody>
          </p:sp>
        </p:grpSp>
        <p:pic>
          <p:nvPicPr>
            <p:cNvPr id="69" name="Picture 68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791"/>
            <a:stretch/>
          </p:blipFill>
          <p:spPr>
            <a:xfrm>
              <a:off x="7334233" y="1070151"/>
              <a:ext cx="1271059" cy="726622"/>
            </a:xfrm>
            <a:prstGeom prst="rect">
              <a:avLst/>
            </a:prstGeom>
          </p:spPr>
        </p:pic>
      </p:grpSp>
      <p:sp>
        <p:nvSpPr>
          <p:cNvPr id="15" name="Action Button: Forward or Next 14">
            <a:hlinkClick r:id="" action="ppaction://hlinkshowjump?jump=nextslide" highlightClick="1"/>
          </p:cNvPr>
          <p:cNvSpPr/>
          <p:nvPr/>
        </p:nvSpPr>
        <p:spPr>
          <a:xfrm>
            <a:off x="120715" y="59418"/>
            <a:ext cx="426843" cy="166325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1558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1899336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5485620"/>
              </p:ext>
            </p:extLst>
          </p:nvPr>
        </p:nvGraphicFramePr>
        <p:xfrm>
          <a:off x="111760" y="803350"/>
          <a:ext cx="8956040" cy="5978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7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81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7265">
                <a:tc gridSpan="3">
                  <a:txBody>
                    <a:bodyPr/>
                    <a:lstStyle/>
                    <a:p>
                      <a:pPr algn="ctr"/>
                      <a:r>
                        <a:rPr lang="en-US" sz="2800" b="1" baseline="0" dirty="0">
                          <a:solidFill>
                            <a:srgbClr val="C00000"/>
                          </a:solidFill>
                        </a:rPr>
                        <a:t>Information and Tickets for Old Town Trolley Tour Company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>
                          <a:solidFill>
                            <a:schemeClr val="tx1"/>
                          </a:solidFill>
                        </a:rPr>
                        <a:t>URL:  </a:t>
                      </a:r>
                      <a:r>
                        <a:rPr lang="en-US" sz="1400" dirty="0">
                          <a:hlinkClick r:id="rId2"/>
                        </a:rPr>
                        <a:t>https://www.trolleytours.com/san-diego</a:t>
                      </a:r>
                      <a:endParaRPr lang="en-US" sz="14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2280">
                <a:tc>
                  <a:txBody>
                    <a:bodyPr/>
                    <a:lstStyle/>
                    <a:p>
                      <a:r>
                        <a:rPr lang="en-US" sz="1800" b="1" baseline="0" dirty="0"/>
                        <a:t> Tour La Jolla </a:t>
                      </a:r>
                    </a:p>
                    <a:p>
                      <a:r>
                        <a:rPr lang="en-US" sz="1800" b="1" baseline="0" dirty="0"/>
                        <a:t>(619) 500-9477</a:t>
                      </a:r>
                    </a:p>
                    <a:p>
                      <a:endParaRPr lang="en-US" sz="1600" dirty="0"/>
                    </a:p>
                    <a:p>
                      <a:endParaRPr lang="en-US" sz="1600" dirty="0"/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800" b="1" dirty="0"/>
                        <a:t>Board our colorful Beach Cruiser and be transported to the top of Mt. Soledad, 822 feet above sea level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800" b="1" dirty="0"/>
                        <a:t>Descend into La Jolla, “The Jewel” of San Diego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800" b="1" dirty="0"/>
                        <a:t>Drive past The Cove and the famous Children’s Pool 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Tour Old Town &amp; Downtown (619) 298-8687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1" dirty="0"/>
                        <a:t>Explore</a:t>
                      </a:r>
                      <a:r>
                        <a:rPr lang="en-US" sz="1800" b="1" baseline="0" dirty="0"/>
                        <a:t> Old Town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1" dirty="0"/>
                        <a:t>Tour the</a:t>
                      </a:r>
                      <a:r>
                        <a:rPr lang="en-US" sz="1800" b="1" baseline="0" dirty="0"/>
                        <a:t> Midway Aircraft museum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1" dirty="0"/>
                        <a:t>Check out the historic</a:t>
                      </a:r>
                      <a:r>
                        <a:rPr lang="en-US" sz="1800" b="1" baseline="0" dirty="0"/>
                        <a:t> Gaslamp Quarter</a:t>
                      </a:r>
                      <a:endParaRPr lang="en-US" sz="1800" b="1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1" dirty="0"/>
                        <a:t>Take the trolley to Coronado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1" dirty="0"/>
                        <a:t>Stroll through El Prado</a:t>
                      </a:r>
                      <a:endParaRPr lang="en-US" sz="1800" b="1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1" baseline="0" dirty="0"/>
                        <a:t>See</a:t>
                      </a:r>
                      <a:r>
                        <a:rPr lang="en-US" sz="1800" b="1" dirty="0"/>
                        <a:t> the</a:t>
                      </a:r>
                      <a:r>
                        <a:rPr lang="en-US" sz="1800" b="1" baseline="0" dirty="0"/>
                        <a:t> San Diego Zoo</a:t>
                      </a:r>
                      <a:endParaRPr lang="en-US" sz="1800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Seal Tours Land and Water Tour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(866) 754-0966</a:t>
                      </a:r>
                    </a:p>
                    <a:p>
                      <a:endParaRPr lang="en-US" sz="1600" b="0" dirty="0">
                        <a:effectLst/>
                      </a:endParaRPr>
                    </a:p>
                    <a:p>
                      <a:endParaRPr lang="en-US" sz="1600" b="1" dirty="0">
                        <a:effectLst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1" dirty="0">
                          <a:effectLst/>
                        </a:rPr>
                        <a:t>Depart from San Diego’s Seaport Village in</a:t>
                      </a:r>
                      <a:r>
                        <a:rPr lang="en-US" sz="1800" b="1" baseline="0" dirty="0">
                          <a:effectLst/>
                        </a:rPr>
                        <a:t> front of </a:t>
                      </a:r>
                      <a:r>
                        <a:rPr lang="en-US" sz="1800" b="1" dirty="0">
                          <a:effectLst/>
                        </a:rPr>
                        <a:t> Harbor House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1" dirty="0">
                          <a:effectLst/>
                        </a:rPr>
                        <a:t>Tour the historic streets of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800" b="1" dirty="0">
                          <a:effectLst/>
                        </a:rPr>
                        <a:t>      San Diego in an amphibious 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800" b="1" dirty="0">
                          <a:effectLst/>
                        </a:rPr>
                        <a:t>      boat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1" dirty="0">
                          <a:effectLst/>
                        </a:rPr>
                        <a:t>Make</a:t>
                      </a:r>
                      <a:r>
                        <a:rPr lang="en-US" sz="1800" b="1" baseline="0" dirty="0">
                          <a:effectLst/>
                        </a:rPr>
                        <a:t> your </a:t>
                      </a:r>
                      <a:r>
                        <a:rPr lang="en-US" sz="1800" b="1" dirty="0">
                          <a:effectLst/>
                        </a:rPr>
                        <a:t>way into San Diego’s Big Bay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346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Transportation: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dirty="0"/>
                        <a:t>Consult</a:t>
                      </a:r>
                      <a:r>
                        <a:rPr lang="en-US" sz="1400" b="1" baseline="0" dirty="0"/>
                        <a:t> Manchester Grand Hyatt San Diego Concierge</a:t>
                      </a:r>
                      <a:endParaRPr lang="en-US" sz="1400" b="1" u="sng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Transportation: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dirty="0">
                          <a:latin typeface="+mn-lt"/>
                        </a:rPr>
                        <a:t>Catch Trolley beside</a:t>
                      </a:r>
                      <a:r>
                        <a:rPr lang="en-US" sz="1400" b="1" baseline="0" dirty="0">
                          <a:latin typeface="+mn-lt"/>
                        </a:rPr>
                        <a:t> the hotel</a:t>
                      </a:r>
                      <a:r>
                        <a:rPr lang="en-US" sz="1400" b="1" dirty="0">
                          <a:latin typeface="+mn-lt"/>
                        </a:rPr>
                        <a:t> and go to Old Town Station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Tickets at 4010 Twiggs St, San Diego, CA 92109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1" dirty="0"/>
                        <a:t>Transportation: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1" dirty="0"/>
                        <a:t>Boarding at </a:t>
                      </a:r>
                      <a:r>
                        <a:rPr lang="en-US" sz="1400" b="1" dirty="0">
                          <a:effectLst/>
                        </a:rPr>
                        <a:t>Seaport Village  -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1" dirty="0">
                          <a:effectLst/>
                        </a:rPr>
                        <a:t>       470 </a:t>
                      </a:r>
                      <a:r>
                        <a:rPr lang="en-US" sz="1400" b="1" dirty="0" err="1">
                          <a:effectLst/>
                        </a:rPr>
                        <a:t>Kettner</a:t>
                      </a:r>
                      <a:r>
                        <a:rPr lang="en-US" sz="1400" b="1" dirty="0">
                          <a:effectLst/>
                        </a:rPr>
                        <a:t> Blvd</a:t>
                      </a:r>
                      <a:endParaRPr lang="en-US" sz="14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21" t="21342"/>
          <a:stretch/>
        </p:blipFill>
        <p:spPr>
          <a:xfrm>
            <a:off x="4637468" y="1991352"/>
            <a:ext cx="990600" cy="4470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653083"/>
            <a:ext cx="990600" cy="5567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1103" y="51464"/>
            <a:ext cx="732289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Sightseeing With Hop-on &amp; Hop-off Buses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333"/>
          <a:stretch/>
        </p:blipFill>
        <p:spPr>
          <a:xfrm>
            <a:off x="7848600" y="1862324"/>
            <a:ext cx="829138" cy="57607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 rot="20305856">
            <a:off x="554344" y="115749"/>
            <a:ext cx="1143001" cy="518324"/>
            <a:chOff x="10058399" y="4230998"/>
            <a:chExt cx="1143001" cy="518324"/>
          </a:xfrm>
        </p:grpSpPr>
        <p:grpSp>
          <p:nvGrpSpPr>
            <p:cNvPr id="11" name="Group 10"/>
            <p:cNvGrpSpPr/>
            <p:nvPr/>
          </p:nvGrpSpPr>
          <p:grpSpPr>
            <a:xfrm>
              <a:off x="10134600" y="4230998"/>
              <a:ext cx="1066800" cy="518324"/>
              <a:chOff x="10134600" y="4230998"/>
              <a:chExt cx="1066800" cy="518324"/>
            </a:xfrm>
          </p:grpSpPr>
          <p:sp>
            <p:nvSpPr>
              <p:cNvPr id="14" name="Right Arrow 13"/>
              <p:cNvSpPr/>
              <p:nvPr/>
            </p:nvSpPr>
            <p:spPr>
              <a:xfrm rot="1737647">
                <a:off x="10460724" y="4651247"/>
                <a:ext cx="740609" cy="98075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ight Arrow 14"/>
              <p:cNvSpPr/>
              <p:nvPr/>
            </p:nvSpPr>
            <p:spPr>
              <a:xfrm rot="17749737">
                <a:off x="10460970" y="4277947"/>
                <a:ext cx="343943" cy="250046"/>
              </a:xfrm>
              <a:prstGeom prst="rightArrow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ight Arrow 15"/>
              <p:cNvSpPr/>
              <p:nvPr/>
            </p:nvSpPr>
            <p:spPr>
              <a:xfrm>
                <a:off x="10134600" y="4391802"/>
                <a:ext cx="1066800" cy="332598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accent4">
                    <a:lumMod val="75000"/>
                  </a:schemeClr>
                </a:solidFill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10058399" y="4422757"/>
              <a:ext cx="114300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latin typeface="Arial Black" panose="020B0A04020102020204" pitchFamily="34" charset="0"/>
                </a:rPr>
                <a:t>On your own</a:t>
              </a:r>
            </a:p>
          </p:txBody>
        </p:sp>
      </p:grpSp>
      <p:sp>
        <p:nvSpPr>
          <p:cNvPr id="6" name="Action Button: Forward or Next 5">
            <a:hlinkClick r:id="" action="ppaction://hlinkshowjump?jump=nextslide" highlightClick="1"/>
          </p:cNvPr>
          <p:cNvSpPr/>
          <p:nvPr/>
        </p:nvSpPr>
        <p:spPr>
          <a:xfrm>
            <a:off x="152400" y="188124"/>
            <a:ext cx="417184" cy="11667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0696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04800" y="3652252"/>
            <a:ext cx="24384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00" y="1620461"/>
            <a:ext cx="1786324" cy="13216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22"/>
          <a:stretch/>
        </p:blipFill>
        <p:spPr>
          <a:xfrm>
            <a:off x="3122373" y="1524000"/>
            <a:ext cx="3276600" cy="5257800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4362404"/>
              </p:ext>
            </p:extLst>
          </p:nvPr>
        </p:nvGraphicFramePr>
        <p:xfrm>
          <a:off x="1676400" y="304800"/>
          <a:ext cx="6096000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05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27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 Casual Dining Venues Within </a:t>
                      </a:r>
                    </a:p>
                    <a:p>
                      <a:pPr algn="ctr"/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1/2 Mile of Manchester </a:t>
                      </a:r>
                    </a:p>
                    <a:p>
                      <a:pPr algn="ctr"/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Grand Hyatt San Diego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21"/>
          <a:stretch/>
        </p:blipFill>
        <p:spPr>
          <a:xfrm>
            <a:off x="6384686" y="2281282"/>
            <a:ext cx="2732954" cy="3895636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6588541"/>
              </p:ext>
            </p:extLst>
          </p:nvPr>
        </p:nvGraphicFramePr>
        <p:xfrm>
          <a:off x="152399" y="3372543"/>
          <a:ext cx="2969973" cy="2529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99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Visit these websites for </a:t>
                      </a:r>
                    </a:p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restaurant locations: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hlinkClick r:id="rId4"/>
                        </a:rPr>
                        <a:t>http://www.opentable.com/landmark/restaurants-near-manchester-grand-hyatt-san-diego?page=1</a:t>
                      </a:r>
                      <a:endParaRPr lang="en-US" sz="16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hlinkClick r:id="rId5"/>
                        </a:rPr>
                        <a:t>http://www.tripexpert.com/san-diego/restaurants/around/manchester-grand-hyatt-san-diego</a:t>
                      </a:r>
                      <a:endParaRPr lang="en-US" sz="16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 rot="20305856">
            <a:off x="283855" y="508927"/>
            <a:ext cx="1143001" cy="518324"/>
            <a:chOff x="10058399" y="4230998"/>
            <a:chExt cx="1143001" cy="518324"/>
          </a:xfrm>
        </p:grpSpPr>
        <p:grpSp>
          <p:nvGrpSpPr>
            <p:cNvPr id="13" name="Group 12"/>
            <p:cNvGrpSpPr/>
            <p:nvPr/>
          </p:nvGrpSpPr>
          <p:grpSpPr>
            <a:xfrm>
              <a:off x="10134600" y="4230998"/>
              <a:ext cx="1066800" cy="518324"/>
              <a:chOff x="10134600" y="4230998"/>
              <a:chExt cx="1066800" cy="518324"/>
            </a:xfrm>
          </p:grpSpPr>
          <p:sp>
            <p:nvSpPr>
              <p:cNvPr id="15" name="Right Arrow 14"/>
              <p:cNvSpPr/>
              <p:nvPr/>
            </p:nvSpPr>
            <p:spPr>
              <a:xfrm rot="1737647">
                <a:off x="10460724" y="4651247"/>
                <a:ext cx="740609" cy="98075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ight Arrow 15"/>
              <p:cNvSpPr/>
              <p:nvPr/>
            </p:nvSpPr>
            <p:spPr>
              <a:xfrm rot="17749737">
                <a:off x="10460970" y="4277947"/>
                <a:ext cx="343943" cy="250046"/>
              </a:xfrm>
              <a:prstGeom prst="rightArrow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ight Arrow 16"/>
              <p:cNvSpPr/>
              <p:nvPr/>
            </p:nvSpPr>
            <p:spPr>
              <a:xfrm>
                <a:off x="10134600" y="4391802"/>
                <a:ext cx="1066800" cy="332598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accent4">
                    <a:lumMod val="75000"/>
                  </a:schemeClr>
                </a:solidFill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10058399" y="4422757"/>
              <a:ext cx="114300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latin typeface="Arial Black" panose="020B0A04020102020204" pitchFamily="34" charset="0"/>
                </a:rPr>
                <a:t>On your own</a:t>
              </a:r>
            </a:p>
          </p:txBody>
        </p:sp>
      </p:grpSp>
      <p:sp>
        <p:nvSpPr>
          <p:cNvPr id="7" name="Action Button: Forward or Next 6">
            <a:hlinkClick r:id="" action="ppaction://hlinkshowjump?jump=nextslide" highlightClick="1"/>
          </p:cNvPr>
          <p:cNvSpPr/>
          <p:nvPr/>
        </p:nvSpPr>
        <p:spPr>
          <a:xfrm>
            <a:off x="152400" y="152400"/>
            <a:ext cx="536279" cy="1524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053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rot="5400000">
            <a:off x="3578730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Map of Gaslamp Quarter, San Diego, CA 921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1" y="2131200"/>
            <a:ext cx="9089999" cy="4726800"/>
          </a:xfrm>
          <a:prstGeom prst="rect">
            <a:avLst/>
          </a:prstGeom>
          <a:noFill/>
          <a:ln>
            <a:solidFill>
              <a:srgbClr val="C00000"/>
            </a:solidFill>
          </a:ln>
          <a:extLst/>
        </p:spPr>
      </p:pic>
      <p:sp>
        <p:nvSpPr>
          <p:cNvPr id="2" name="Rectangle 1"/>
          <p:cNvSpPr/>
          <p:nvPr/>
        </p:nvSpPr>
        <p:spPr>
          <a:xfrm>
            <a:off x="4724400" y="4116000"/>
            <a:ext cx="1447800" cy="5322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85800" y="4648200"/>
            <a:ext cx="1950861" cy="4572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5150104"/>
              </p:ext>
            </p:extLst>
          </p:nvPr>
        </p:nvGraphicFramePr>
        <p:xfrm>
          <a:off x="203099" y="533399"/>
          <a:ext cx="3911701" cy="1315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117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6379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spc="50" dirty="0">
                          <a:ln w="9525" cmpd="sng">
                            <a:solidFill>
                              <a:schemeClr val="accent1"/>
                            </a:solidFill>
                            <a:prstDash val="solid"/>
                          </a:ln>
                          <a:solidFill>
                            <a:srgbClr val="00B0F0"/>
                          </a:solidFill>
                          <a:effectLst>
                            <a:glow rad="38100">
                              <a:schemeClr val="accent1">
                                <a:alpha val="40000"/>
                              </a:schemeClr>
                            </a:glow>
                          </a:effectLst>
                          <a:latin typeface="Gill Sans MT" pitchFamily="34" charset="0"/>
                        </a:rPr>
                        <a:t>Gaslamp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spc="50" dirty="0">
                          <a:ln w="9525" cmpd="sng">
                            <a:solidFill>
                              <a:schemeClr val="accent1"/>
                            </a:solidFill>
                            <a:prstDash val="solid"/>
                          </a:ln>
                          <a:solidFill>
                            <a:srgbClr val="00B0F0"/>
                          </a:solidFill>
                          <a:effectLst>
                            <a:glow rad="38100">
                              <a:schemeClr val="accent1">
                                <a:alpha val="40000"/>
                              </a:schemeClr>
                            </a:glow>
                          </a:effectLst>
                          <a:latin typeface="Gill Sans MT" pitchFamily="34" charset="0"/>
                        </a:rPr>
                        <a:t> Quarter</a:t>
                      </a:r>
                      <a:endParaRPr lang="en-US" sz="2800" b="1" spc="50" dirty="0">
                        <a:ln w="9525" cmpd="sng">
                          <a:solidFill>
                            <a:schemeClr val="accent1"/>
                          </a:solidFill>
                          <a:prstDash val="solid"/>
                        </a:ln>
                        <a:solidFill>
                          <a:srgbClr val="00B0F0"/>
                        </a:solidFill>
                        <a:effectLst>
                          <a:glow rad="38100">
                            <a:schemeClr val="accent1"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URL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: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hlinkClick r:id="rId3"/>
                        </a:rPr>
                        <a:t>http://www.gaslamp.org/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050" name="Picture 2" descr="Gaslight Gathering Log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648"/>
          <a:stretch/>
        </p:blipFill>
        <p:spPr bwMode="auto">
          <a:xfrm>
            <a:off x="2971800" y="419109"/>
            <a:ext cx="1066800" cy="87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267200" y="457200"/>
            <a:ext cx="4495800" cy="1323439"/>
          </a:xfrm>
          <a:prstGeom prst="rect">
            <a:avLst/>
          </a:prstGeom>
          <a:solidFill>
            <a:schemeClr val="bg1"/>
          </a:solidFill>
          <a:ln w="19050">
            <a:noFill/>
            <a:prstDash val="lgDashDotDot"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600" dirty="0">
                <a:ln w="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Arial" panose="020B0604020202020204" pitchFamily="34" charset="0"/>
              </a:rPr>
              <a:t>Walk 16+ blocks of the West Coast’s   premier entertainment district; 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600" dirty="0">
                <a:ln w="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Arial" panose="020B0604020202020204" pitchFamily="34" charset="0"/>
              </a:rPr>
              <a:t>Dine with world-renowned chefs; 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600" dirty="0">
                <a:ln w="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Arial" panose="020B0604020202020204" pitchFamily="34" charset="0"/>
              </a:rPr>
              <a:t>Dance the night away at nationally recognized nightlife venues.</a:t>
            </a:r>
          </a:p>
        </p:txBody>
      </p:sp>
      <p:grpSp>
        <p:nvGrpSpPr>
          <p:cNvPr id="11" name="Group 10"/>
          <p:cNvGrpSpPr/>
          <p:nvPr/>
        </p:nvGrpSpPr>
        <p:grpSpPr>
          <a:xfrm rot="20305856">
            <a:off x="-20945" y="432727"/>
            <a:ext cx="1143001" cy="518324"/>
            <a:chOff x="10058399" y="4230998"/>
            <a:chExt cx="1143001" cy="518324"/>
          </a:xfrm>
        </p:grpSpPr>
        <p:grpSp>
          <p:nvGrpSpPr>
            <p:cNvPr id="15" name="Group 14"/>
            <p:cNvGrpSpPr/>
            <p:nvPr/>
          </p:nvGrpSpPr>
          <p:grpSpPr>
            <a:xfrm>
              <a:off x="10134600" y="4230998"/>
              <a:ext cx="1066800" cy="518324"/>
              <a:chOff x="10134600" y="4230998"/>
              <a:chExt cx="1066800" cy="518324"/>
            </a:xfrm>
          </p:grpSpPr>
          <p:sp>
            <p:nvSpPr>
              <p:cNvPr id="17" name="Right Arrow 16"/>
              <p:cNvSpPr/>
              <p:nvPr/>
            </p:nvSpPr>
            <p:spPr>
              <a:xfrm rot="1737647">
                <a:off x="10460724" y="4651247"/>
                <a:ext cx="740609" cy="98075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ight Arrow 17"/>
              <p:cNvSpPr/>
              <p:nvPr/>
            </p:nvSpPr>
            <p:spPr>
              <a:xfrm rot="17749737">
                <a:off x="10460970" y="4277947"/>
                <a:ext cx="343943" cy="250046"/>
              </a:xfrm>
              <a:prstGeom prst="rightArrow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ight Arrow 18"/>
              <p:cNvSpPr/>
              <p:nvPr/>
            </p:nvSpPr>
            <p:spPr>
              <a:xfrm>
                <a:off x="10134600" y="4391802"/>
                <a:ext cx="1066800" cy="332598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accent4">
                    <a:lumMod val="75000"/>
                  </a:schemeClr>
                </a:solidFill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10058399" y="4422757"/>
              <a:ext cx="114300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latin typeface="Arial Black" panose="020B0A04020102020204" pitchFamily="34" charset="0"/>
                </a:rPr>
                <a:t>On your own</a:t>
              </a:r>
            </a:p>
          </p:txBody>
        </p:sp>
      </p:grpSp>
      <p:sp>
        <p:nvSpPr>
          <p:cNvPr id="3" name="Action Button: Forward or Next 2">
            <a:hlinkClick r:id="" action="ppaction://hlinkshowjump?jump=nextslide" highlightClick="1"/>
          </p:cNvPr>
          <p:cNvSpPr/>
          <p:nvPr/>
        </p:nvSpPr>
        <p:spPr>
          <a:xfrm>
            <a:off x="53781" y="76200"/>
            <a:ext cx="387529" cy="1524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0104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rot="5400000">
            <a:off x="3578730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4184024"/>
              </p:ext>
            </p:extLst>
          </p:nvPr>
        </p:nvGraphicFramePr>
        <p:xfrm>
          <a:off x="2042354" y="304800"/>
          <a:ext cx="6034845" cy="2398960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16359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989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42880">
                <a:tc>
                  <a:txBody>
                    <a:bodyPr/>
                    <a:lstStyle/>
                    <a:p>
                      <a:pPr algn="ctr"/>
                      <a:endParaRPr lang="en-US" sz="18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Address: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/>
                        <a:t>Embarcadero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URL Address: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URL:  </a:t>
                      </a:r>
                      <a:r>
                        <a:rPr lang="en-US" sz="1800" b="1" dirty="0">
                          <a:hlinkClick r:id="rId2"/>
                        </a:rPr>
                        <a:t>http://www.flagshipsd.com/cruises/patriot-jet-boat-thrill-ride</a:t>
                      </a:r>
                      <a:endParaRPr lang="en-US" sz="1800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Phone #: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(800) 442-7847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3749580" y="418526"/>
            <a:ext cx="425142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Patriot Jet Boat Thrill Ride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558" y="3657600"/>
            <a:ext cx="4546098" cy="2819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6" t="38359" r="14445" b="33367"/>
          <a:stretch/>
        </p:blipFill>
        <p:spPr>
          <a:xfrm>
            <a:off x="2057400" y="304800"/>
            <a:ext cx="1600200" cy="685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8600" y="3022699"/>
            <a:ext cx="4232457" cy="3170099"/>
          </a:xfrm>
          <a:prstGeom prst="rect">
            <a:avLst/>
          </a:prstGeom>
          <a:solidFill>
            <a:srgbClr val="FAFCBC"/>
          </a:solidFill>
          <a:ln w="19050">
            <a:solidFill>
              <a:schemeClr val="tx1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Notes: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A 30-minute wet and splashing ride that travels up to 50 mph, doing 360 degree turns and stops on a dime.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This is definitely for adventurous types, who enjoy speed.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Children 4-12 years can participate; must be a minimum of 40” (100cm) to ride AND children must be accompanied by an adult.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Cost: $28.00, adults; $23.00, children</a:t>
            </a:r>
          </a:p>
        </p:txBody>
      </p:sp>
      <p:grpSp>
        <p:nvGrpSpPr>
          <p:cNvPr id="13" name="Group 12"/>
          <p:cNvGrpSpPr/>
          <p:nvPr/>
        </p:nvGrpSpPr>
        <p:grpSpPr>
          <a:xfrm rot="20305856">
            <a:off x="283855" y="966127"/>
            <a:ext cx="1143001" cy="518324"/>
            <a:chOff x="10058399" y="4230998"/>
            <a:chExt cx="1143001" cy="518324"/>
          </a:xfrm>
        </p:grpSpPr>
        <p:grpSp>
          <p:nvGrpSpPr>
            <p:cNvPr id="15" name="Group 14"/>
            <p:cNvGrpSpPr/>
            <p:nvPr/>
          </p:nvGrpSpPr>
          <p:grpSpPr>
            <a:xfrm>
              <a:off x="10134600" y="4230998"/>
              <a:ext cx="1066800" cy="518324"/>
              <a:chOff x="10134600" y="4230998"/>
              <a:chExt cx="1066800" cy="518324"/>
            </a:xfrm>
          </p:grpSpPr>
          <p:sp>
            <p:nvSpPr>
              <p:cNvPr id="17" name="Right Arrow 16"/>
              <p:cNvSpPr/>
              <p:nvPr/>
            </p:nvSpPr>
            <p:spPr>
              <a:xfrm rot="1737647">
                <a:off x="10460724" y="4651247"/>
                <a:ext cx="740609" cy="98075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ight Arrow 17"/>
              <p:cNvSpPr/>
              <p:nvPr/>
            </p:nvSpPr>
            <p:spPr>
              <a:xfrm rot="17749737">
                <a:off x="10460970" y="4277947"/>
                <a:ext cx="343943" cy="250046"/>
              </a:xfrm>
              <a:prstGeom prst="rightArrow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ight Arrow 18"/>
              <p:cNvSpPr/>
              <p:nvPr/>
            </p:nvSpPr>
            <p:spPr>
              <a:xfrm>
                <a:off x="10134600" y="4391802"/>
                <a:ext cx="1066800" cy="332598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accent4">
                    <a:lumMod val="75000"/>
                  </a:schemeClr>
                </a:solidFill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10058399" y="4422757"/>
              <a:ext cx="114300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latin typeface="Arial Black" panose="020B0A04020102020204" pitchFamily="34" charset="0"/>
                </a:rPr>
                <a:t>On your own</a:t>
              </a:r>
            </a:p>
          </p:txBody>
        </p:sp>
      </p:grpSp>
      <p:sp>
        <p:nvSpPr>
          <p:cNvPr id="2" name="Action Button: Forward or Next 1">
            <a:hlinkClick r:id="" action="ppaction://hlinkshowjump?jump=nextslide" highlightClick="1"/>
          </p:cNvPr>
          <p:cNvSpPr/>
          <p:nvPr/>
        </p:nvSpPr>
        <p:spPr>
          <a:xfrm>
            <a:off x="358581" y="304800"/>
            <a:ext cx="330098" cy="11372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670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0071762"/>
              </p:ext>
            </p:extLst>
          </p:nvPr>
        </p:nvGraphicFramePr>
        <p:xfrm>
          <a:off x="1" y="0"/>
          <a:ext cx="9144000" cy="7281823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2000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431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004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90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 Tours: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Conference Tours’ Overview: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Details: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9582"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dirty="0"/>
                        <a:t>Sunday, July 9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dirty="0"/>
                        <a:t>Meet</a:t>
                      </a:r>
                      <a:r>
                        <a:rPr lang="en-US" sz="1200" b="1" baseline="0" dirty="0"/>
                        <a:t> in Main Lobby by Concierge Desk @</a:t>
                      </a:r>
                      <a:r>
                        <a:rPr lang="en-US" sz="1200" b="1" dirty="0"/>
                        <a:t> 5:00pm </a:t>
                      </a:r>
                      <a:endParaRPr lang="en-US" sz="1200" b="1" baseline="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baseline="0" dirty="0"/>
                    </a:p>
                  </a:txBody>
                  <a:tcPr>
                    <a:lnB w="12700" cmpd="sng"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Guided orientation</a:t>
                      </a:r>
                      <a:r>
                        <a:rPr lang="en-US" sz="1400" b="1" baseline="0" dirty="0"/>
                        <a:t> tour of sites around the    Manchester Grand Hyatt San Diego</a:t>
                      </a:r>
                    </a:p>
                  </a:txBody>
                  <a:tcPr>
                    <a:lnB w="12700" cmpd="sng"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1" baseline="0" dirty="0"/>
                        <a:t>Tour 5:00 pm – 7:00 pm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1" baseline="0" dirty="0"/>
                        <a:t>Cost: Complimentary</a:t>
                      </a:r>
                    </a:p>
                  </a:txBody>
                  <a:tcPr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dirty="0"/>
                        <a:t>Monday, July 10</a:t>
                      </a:r>
                      <a:endParaRPr lang="en-US" sz="1200" b="1" baseline="30000" dirty="0"/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dirty="0"/>
                        <a:t>Meet</a:t>
                      </a:r>
                      <a:r>
                        <a:rPr lang="en-US" sz="1200" b="1" baseline="0" dirty="0"/>
                        <a:t> in main lobby by Concierge Desk @ 8:15 am</a:t>
                      </a:r>
                      <a:r>
                        <a:rPr lang="en-US" sz="1200" b="1" dirty="0"/>
                        <a:t> </a:t>
                      </a:r>
                      <a:endParaRPr lang="en-US" sz="1200" b="1" baseline="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sz="1200" b="1" baseline="30000" dirty="0"/>
                    </a:p>
                  </a:txBody>
                  <a:tcP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1" dirty="0"/>
                        <a:t>Visit</a:t>
                      </a:r>
                      <a:r>
                        <a:rPr lang="en-US" sz="1400" b="1" baseline="0" dirty="0"/>
                        <a:t> the San Diego Zoo and Balboa Park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baseline="0" dirty="0"/>
                        <a:t>Register for this Tour on Conference Registration</a:t>
                      </a:r>
                      <a:endParaRPr lang="en-US" sz="1200" b="1" dirty="0"/>
                    </a:p>
                  </a:txBody>
                  <a:tcP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dirty="0"/>
                        <a:t>Bus</a:t>
                      </a:r>
                      <a:r>
                        <a:rPr lang="en-US" sz="1200" b="1" baseline="0" dirty="0"/>
                        <a:t> leaves at </a:t>
                      </a:r>
                      <a:r>
                        <a:rPr lang="en-US" sz="1200" b="1" dirty="0"/>
                        <a:t>8:30 am to 3:30pm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dirty="0"/>
                        <a:t>Cost:</a:t>
                      </a:r>
                      <a:r>
                        <a:rPr lang="en-US" sz="1200" b="1" baseline="0" dirty="0"/>
                        <a:t>  </a:t>
                      </a:r>
                      <a:r>
                        <a:rPr lang="en-US" sz="1200" b="1" dirty="0"/>
                        <a:t>Balboa Park ~20.00</a:t>
                      </a:r>
                      <a:r>
                        <a:rPr lang="en-US" sz="1200" b="1" baseline="0" dirty="0"/>
                        <a:t>  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baseline="0" dirty="0"/>
                        <a:t>San Diego </a:t>
                      </a:r>
                      <a:r>
                        <a:rPr lang="en-US" sz="1200" b="1" dirty="0"/>
                        <a:t>Zoo</a:t>
                      </a:r>
                      <a:r>
                        <a:rPr lang="en-US" sz="1200" b="1" baseline="0" dirty="0"/>
                        <a:t> &amp; Balboa Park </a:t>
                      </a:r>
                      <a:r>
                        <a:rPr lang="en-US" sz="1200" b="1" dirty="0"/>
                        <a:t>$70.00 </a:t>
                      </a:r>
                    </a:p>
                  </a:txBody>
                  <a:tcP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6605"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dirty="0"/>
                        <a:t>Monday, July 10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dirty="0"/>
                        <a:t>Meet</a:t>
                      </a:r>
                      <a:r>
                        <a:rPr lang="en-US" sz="1200" b="1" baseline="0" dirty="0"/>
                        <a:t> in main lobby by concierge @</a:t>
                      </a:r>
                      <a:r>
                        <a:rPr lang="en-US" sz="1200" b="1" dirty="0"/>
                        <a:t> 8:00am </a:t>
                      </a:r>
                      <a:endParaRPr lang="en-US" sz="1200" b="1" baseline="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200" b="1" dirty="0"/>
                        <a:t> 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dirty="0"/>
                        <a:t>Viejas Outlet Mall</a:t>
                      </a:r>
                      <a:r>
                        <a:rPr lang="en-US" sz="1200" b="1" baseline="0" dirty="0"/>
                        <a:t> &amp; </a:t>
                      </a:r>
                      <a:r>
                        <a:rPr lang="en-US" sz="1200" b="1" dirty="0"/>
                        <a:t>Casino Excursion</a:t>
                      </a:r>
                      <a:endParaRPr lang="en-US" sz="1200" b="1" baseline="0" dirty="0"/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baseline="0" dirty="0"/>
                        <a:t>No preregistration necessary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baseline="0" dirty="0"/>
                        <a:t>Must join V-Club for return trip 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dirty="0"/>
                        <a:t>Must</a:t>
                      </a:r>
                      <a:r>
                        <a:rPr lang="en-US" sz="1200" b="1" baseline="0" dirty="0"/>
                        <a:t> be over 18 years old, with picture ID</a:t>
                      </a:r>
                      <a:endParaRPr lang="en-US" sz="1200" b="1" dirty="0"/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dirty="0"/>
                        <a:t>Cost:</a:t>
                      </a:r>
                      <a:r>
                        <a:rPr lang="en-US" sz="1200" b="1" baseline="0" dirty="0"/>
                        <a:t> Complimentary transportation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baseline="0" dirty="0"/>
                        <a:t>Group will walk to 4</a:t>
                      </a:r>
                      <a:r>
                        <a:rPr lang="en-US" sz="1200" b="1" baseline="30000" dirty="0"/>
                        <a:t>th</a:t>
                      </a:r>
                      <a:r>
                        <a:rPr lang="en-US" sz="1200" b="1" baseline="0" dirty="0"/>
                        <a:t> &amp; Market for bus</a:t>
                      </a:r>
                      <a:endParaRPr lang="en-US" sz="1200" b="1" dirty="0"/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03960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dirty="0"/>
                        <a:t>Tuesday, July 11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dirty="0"/>
                        <a:t>Meet</a:t>
                      </a:r>
                      <a:r>
                        <a:rPr lang="en-US" sz="1200" b="1" baseline="0" dirty="0"/>
                        <a:t> in main lobby by concierge @</a:t>
                      </a:r>
                      <a:r>
                        <a:rPr lang="en-US" sz="1200" b="1" dirty="0"/>
                        <a:t> 11:30 am 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200" b="1" dirty="0"/>
                        <a:t> </a:t>
                      </a:r>
                      <a:r>
                        <a:rPr lang="en-US" sz="1400" b="1" dirty="0"/>
                        <a:t>Coastal Winery Tour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baseline="0" dirty="0">
                          <a:solidFill>
                            <a:schemeClr val="tx1"/>
                          </a:solidFill>
                        </a:rPr>
                        <a:t>Sign up directly with Coastal Wine Tour for July 11</a:t>
                      </a:r>
                      <a:r>
                        <a:rPr lang="en-US" sz="1200" b="1" baseline="30000" dirty="0">
                          <a:solidFill>
                            <a:schemeClr val="tx1"/>
                          </a:solidFill>
                        </a:rPr>
                        <a:t>th</a:t>
                      </a:r>
                      <a:r>
                        <a:rPr lang="en-US" sz="1200" b="1" baseline="0" dirty="0">
                          <a:solidFill>
                            <a:schemeClr val="tx1"/>
                          </a:solidFill>
                        </a:rPr>
                        <a:t> -12:15 tour.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baseline="0" dirty="0">
                          <a:solidFill>
                            <a:schemeClr val="tx1"/>
                          </a:solidFill>
                        </a:rPr>
                        <a:t>Email address:  </a:t>
                      </a:r>
                      <a:r>
                        <a:rPr lang="en-US" sz="1200" b="1" dirty="0">
                          <a:hlinkClick r:id="rId3"/>
                        </a:rPr>
                        <a:t>tasty@sdbeerwinespirits.com</a:t>
                      </a:r>
                      <a:endParaRPr lang="en-US" sz="1200" b="1" dirty="0"/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 (858)-551-5115</a:t>
                      </a:r>
                      <a:endParaRPr lang="en-US" sz="1200" b="1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dirty="0"/>
                        <a:t>A member of the Companion Committee will escort you to Old Town Trolley Station</a:t>
                      </a:r>
                      <a:r>
                        <a:rPr lang="en-US" sz="1200" b="1" baseline="0" dirty="0"/>
                        <a:t> to meet your guide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baseline="0" dirty="0"/>
                        <a:t>Tour ends at Old Town Station at 7:30 pm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dirty="0"/>
                        <a:t>Cost:</a:t>
                      </a:r>
                      <a:r>
                        <a:rPr lang="en-US" sz="1200" b="1" baseline="0" dirty="0"/>
                        <a:t> $150.00 </a:t>
                      </a:r>
                      <a:endParaRPr lang="en-US" sz="1200" b="1" dirty="0"/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7567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dirty="0"/>
                        <a:t>Tuesday, July 11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dirty="0"/>
                        <a:t>Meet</a:t>
                      </a:r>
                      <a:r>
                        <a:rPr lang="en-US" sz="1200" b="1" baseline="0" dirty="0"/>
                        <a:t> in main lobby by concierge @</a:t>
                      </a:r>
                      <a:r>
                        <a:rPr lang="en-US" sz="1200" b="1" dirty="0"/>
                        <a:t> 8:00</a:t>
                      </a:r>
                      <a:r>
                        <a:rPr lang="en-US" sz="1200" b="1" baseline="0" dirty="0"/>
                        <a:t> am</a:t>
                      </a:r>
                      <a:r>
                        <a:rPr lang="en-US" sz="1200" b="1" dirty="0"/>
                        <a:t> </a:t>
                      </a:r>
                      <a:endParaRPr lang="en-US" sz="1200" b="1" baseline="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/>
                        <a:t> </a:t>
                      </a:r>
                    </a:p>
                  </a:txBody>
                  <a:tcPr>
                    <a:lnT w="12700" cmpd="sng">
                      <a:noFill/>
                    </a:lnT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1400" b="1" dirty="0"/>
                        <a:t>Visit</a:t>
                      </a:r>
                      <a:r>
                        <a:rPr lang="en-US" sz="1400" b="1" baseline="0" dirty="0"/>
                        <a:t> </a:t>
                      </a:r>
                      <a:r>
                        <a:rPr lang="en-US" sz="1400" b="1" dirty="0"/>
                        <a:t>UCSD</a:t>
                      </a:r>
                      <a:r>
                        <a:rPr lang="en-US" sz="1400" b="1" baseline="0" dirty="0"/>
                        <a:t> and SDSU</a:t>
                      </a:r>
                      <a:r>
                        <a:rPr lang="en-US" sz="1400" b="1" dirty="0"/>
                        <a:t>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baseline="0" dirty="0"/>
                        <a:t>Register for this tour on the Conference Registration site.</a:t>
                      </a:r>
                      <a:endParaRPr lang="en-US" sz="1200" b="1" dirty="0"/>
                    </a:p>
                  </a:txBody>
                  <a:tcPr>
                    <a:lnT w="12700" cmpd="sng">
                      <a:noFill/>
                    </a:lnT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dirty="0"/>
                        <a:t>Cost:</a:t>
                      </a:r>
                      <a:r>
                        <a:rPr lang="en-US" sz="1200" b="1" baseline="0" dirty="0"/>
                        <a:t>  $15.00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baseline="0" dirty="0"/>
                        <a:t>Information also provided for PLNU (Point Loma </a:t>
                      </a:r>
                      <a:r>
                        <a:rPr lang="en-US" sz="1200" b="1" baseline="0" dirty="0" err="1"/>
                        <a:t>Navarene</a:t>
                      </a:r>
                      <a:r>
                        <a:rPr lang="en-US" sz="1200" b="1" baseline="0" dirty="0"/>
                        <a:t> University) and USD (University of San Diego).</a:t>
                      </a:r>
                      <a:endParaRPr lang="en-US" sz="1200" b="1" dirty="0"/>
                    </a:p>
                  </a:txBody>
                  <a:tcPr>
                    <a:lnT w="12700" cmpd="sng">
                      <a:noFill/>
                    </a:lnT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69753"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dirty="0"/>
                        <a:t>Wednesday, July 12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dirty="0"/>
                        <a:t>Meet</a:t>
                      </a:r>
                      <a:r>
                        <a:rPr lang="en-US" sz="1200" b="1" baseline="0" dirty="0"/>
                        <a:t> in main lobby by concierge @</a:t>
                      </a:r>
                      <a:r>
                        <a:rPr lang="en-US" sz="1200" b="1" dirty="0"/>
                        <a:t> 9:45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Surfing lessons with San Diego Surf School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baseline="0" dirty="0">
                          <a:solidFill>
                            <a:schemeClr val="tx1"/>
                          </a:solidFill>
                        </a:rPr>
                        <a:t>Sign Up directly with Surf School – for  7/12 10:30 lesson 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sandiegosurfschool@gmail.com (858)-205-7683</a:t>
                      </a:r>
                      <a:r>
                        <a:rPr lang="en-US" sz="1200" b="1" dirty="0"/>
                        <a:t>    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dirty="0"/>
                        <a:t>90 minute lesson starting</a:t>
                      </a:r>
                      <a:r>
                        <a:rPr lang="en-US" sz="1200" b="1" baseline="0" dirty="0"/>
                        <a:t> at 10:30</a:t>
                      </a:r>
                      <a:endParaRPr lang="en-US" sz="1200" b="1" dirty="0"/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dirty="0"/>
                        <a:t>Cost:</a:t>
                      </a:r>
                      <a:r>
                        <a:rPr lang="en-US" sz="1200" b="1" baseline="0" dirty="0"/>
                        <a:t>  $60.00</a:t>
                      </a:r>
                      <a:endParaRPr lang="en-US" sz="12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4371"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dirty="0"/>
                        <a:t>Thursday, July 13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dirty="0"/>
                        <a:t> Meet</a:t>
                      </a:r>
                      <a:r>
                        <a:rPr lang="en-US" sz="1200" b="1" baseline="0" dirty="0"/>
                        <a:t> in main lobby by Concierge Desk at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b="1" dirty="0"/>
                        <a:t>11:30 am 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b="1" dirty="0"/>
                        <a:t>Gaslamp and Little Italy Food Tour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baseline="0" dirty="0"/>
                        <a:t>Register this Tour on Conference Registration</a:t>
                      </a:r>
                      <a:endParaRPr lang="en-US" sz="1200" b="1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dirty="0"/>
                        <a:t>Walk to 1</a:t>
                      </a:r>
                      <a:r>
                        <a:rPr lang="en-US" sz="1200" b="1" baseline="30000" dirty="0"/>
                        <a:t>st</a:t>
                      </a:r>
                      <a:r>
                        <a:rPr lang="en-US" sz="1200" b="1" baseline="0" dirty="0"/>
                        <a:t> restaurant to meet guide for  </a:t>
                      </a:r>
                      <a:r>
                        <a:rPr lang="en-US" sz="1200" b="1" dirty="0"/>
                        <a:t>12:00</a:t>
                      </a:r>
                      <a:r>
                        <a:rPr lang="en-US" sz="1200" b="1" baseline="0" dirty="0"/>
                        <a:t>  to 4 tour</a:t>
                      </a:r>
                      <a:r>
                        <a:rPr lang="en-US" sz="1200" b="1" dirty="0"/>
                        <a:t> 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dirty="0"/>
                        <a:t>Cost:</a:t>
                      </a:r>
                      <a:r>
                        <a:rPr lang="en-US" sz="1200" b="1" baseline="0" dirty="0"/>
                        <a:t>  $50.00</a:t>
                      </a:r>
                      <a:endParaRPr lang="en-US" sz="1200" b="1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52423"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dirty="0"/>
                        <a:t>Friday, July 14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dirty="0"/>
                        <a:t>Meet</a:t>
                      </a:r>
                      <a:r>
                        <a:rPr lang="en-US" sz="1200" b="1" baseline="0" dirty="0"/>
                        <a:t> in main lobby by concierge @</a:t>
                      </a:r>
                      <a:r>
                        <a:rPr lang="en-US" sz="1200" b="1" dirty="0"/>
                        <a:t> 10:00 am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/>
                        <a:t> Tea at Old Town’s Heritage Park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baseline="0" dirty="0"/>
                        <a:t>Register this Tour on Conference Registration</a:t>
                      </a:r>
                      <a:endParaRPr lang="en-US" sz="12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dirty="0"/>
                        <a:t>Group will take trolley to Old Town and walk ½ mile to Coral Tree</a:t>
                      </a:r>
                      <a:r>
                        <a:rPr lang="en-US" sz="1200" b="1" baseline="0" dirty="0"/>
                        <a:t> Tea House</a:t>
                      </a:r>
                      <a:endParaRPr lang="en-US" sz="1200" b="1" dirty="0"/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dirty="0"/>
                        <a:t>Cost:</a:t>
                      </a:r>
                      <a:r>
                        <a:rPr lang="en-US" sz="1200" b="1" baseline="0" dirty="0"/>
                        <a:t>  $40.00</a:t>
                      </a:r>
                      <a:endParaRPr lang="en-US" sz="12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5656253"/>
              </p:ext>
            </p:extLst>
          </p:nvPr>
        </p:nvGraphicFramePr>
        <p:xfrm>
          <a:off x="9951341" y="1400033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4702235"/>
              </p:ext>
            </p:extLst>
          </p:nvPr>
        </p:nvGraphicFramePr>
        <p:xfrm>
          <a:off x="11602720" y="3815687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21" name="Group 20"/>
          <p:cNvGrpSpPr/>
          <p:nvPr/>
        </p:nvGrpSpPr>
        <p:grpSpPr>
          <a:xfrm>
            <a:off x="-3124200" y="2599945"/>
            <a:ext cx="685800" cy="970986"/>
            <a:chOff x="17172" y="5738321"/>
            <a:chExt cx="2514600" cy="6857999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721" y="10619016"/>
              <a:ext cx="1099324" cy="1837343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7559" y="8493958"/>
              <a:ext cx="874324" cy="3497525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72" y="5738321"/>
              <a:ext cx="2514600" cy="6857999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 flipH="1">
            <a:off x="10439400" y="1753763"/>
            <a:ext cx="457200" cy="648362"/>
            <a:chOff x="17172" y="5738321"/>
            <a:chExt cx="2514600" cy="6857999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721" y="10619016"/>
              <a:ext cx="1099324" cy="1837343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7559" y="8493958"/>
              <a:ext cx="874324" cy="3497525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72" y="5738321"/>
              <a:ext cx="2514600" cy="6857999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9525000" y="1767675"/>
            <a:ext cx="3124200" cy="76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295400" y="4038600"/>
            <a:ext cx="5943600" cy="0"/>
          </a:xfrm>
          <a:prstGeom prst="line">
            <a:avLst/>
          </a:prstGeom>
          <a:ln>
            <a:headEnd type="oval" w="med" len="med"/>
            <a:tailEnd type="oval" w="med" len="med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cxnSpLocks/>
          </p:cNvCxnSpPr>
          <p:nvPr/>
        </p:nvCxnSpPr>
        <p:spPr>
          <a:xfrm>
            <a:off x="1143000" y="2033334"/>
            <a:ext cx="6096000" cy="0"/>
          </a:xfrm>
          <a:prstGeom prst="line">
            <a:avLst/>
          </a:prstGeom>
          <a:ln>
            <a:headEnd type="oval" w="med" len="med"/>
            <a:tailEnd type="oval" w="med" len="med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05365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9541859"/>
              </p:ext>
            </p:extLst>
          </p:nvPr>
        </p:nvGraphicFramePr>
        <p:xfrm>
          <a:off x="76200" y="198120"/>
          <a:ext cx="9067800" cy="6614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133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544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4360">
                <a:tc gridSpan="2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600" b="1" baseline="0" dirty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600" b="1" baseline="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600" b="1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97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Horton Plaza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An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</a:rPr>
                        <a:t> o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utdoor mall with dining and entertainment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Transportation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  <a:effectLst/>
                        </a:rPr>
                        <a:t>: Within walking distance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solidFill>
                      <a:srgbClr val="FEDAFC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</a:rPr>
                        <a:t>Las Americas Premium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</a:rPr>
                        <a:t>Outlet</a:t>
                      </a:r>
                      <a:r>
                        <a:rPr lang="en-US" sz="1800" b="1" baseline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</a:rPr>
                        <a:t>Mall on Border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With 125 stores, Las Americas Premium Outlets</a:t>
                      </a:r>
                      <a:r>
                        <a:rPr lang="en-US" sz="1600" b="1" baseline="30000" dirty="0">
                          <a:solidFill>
                            <a:schemeClr val="tx1"/>
                          </a:solidFill>
                        </a:rPr>
                        <a:t>®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 is the area's largest outlet center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600" b="1" dirty="0" err="1">
                          <a:solidFill>
                            <a:schemeClr val="tx1"/>
                          </a:solidFill>
                        </a:rPr>
                        <a:t>Address</a:t>
                      </a:r>
                      <a:r>
                        <a:rPr lang="es-ES" sz="1600" b="1" dirty="0">
                          <a:solidFill>
                            <a:schemeClr val="tx1"/>
                          </a:solidFill>
                        </a:rPr>
                        <a:t>:</a:t>
                      </a:r>
                      <a:r>
                        <a:rPr lang="es-ES" sz="1600" b="1" baseline="0" dirty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es-ES" sz="1600" b="1" dirty="0">
                          <a:solidFill>
                            <a:schemeClr val="tx1"/>
                          </a:solidFill>
                        </a:rPr>
                        <a:t>4211 Camino De La Plaza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Transportation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</a:rPr>
                        <a:t> by Trolley: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Take the San Diego Blue Line </a:t>
                      </a:r>
                      <a:r>
                        <a:rPr lang="en-US" sz="1600" b="1" i="1" dirty="0">
                          <a:solidFill>
                            <a:schemeClr val="tx1"/>
                          </a:solidFill>
                        </a:rPr>
                        <a:t>trolley to Las Americas Premium Outlets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. 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Exit at the San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Ysidro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 Transit center located at the international </a:t>
                      </a:r>
                      <a:r>
                        <a:rPr lang="en-US" sz="1600" b="1" i="1" dirty="0">
                          <a:solidFill>
                            <a:schemeClr val="tx1"/>
                          </a:solidFill>
                        </a:rPr>
                        <a:t>border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. 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i="1" dirty="0">
                          <a:solidFill>
                            <a:schemeClr val="tx1"/>
                          </a:solidFill>
                        </a:rPr>
                        <a:t>Las Americas Premium Outlets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 is located a short five minute walk across the pedestrian friendly bridge and one block up on the right.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78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/>
                        <a:t>Old Town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1" dirty="0"/>
                        <a:t>If you are looking for unique gifts or souvenirs, a wide variety of shops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b="1" dirty="0"/>
                        <a:t>      line</a:t>
                      </a:r>
                      <a:r>
                        <a:rPr lang="en-US" sz="1600" b="1" baseline="0" dirty="0"/>
                        <a:t> </a:t>
                      </a:r>
                      <a:r>
                        <a:rPr lang="en-US" sz="1600" b="1" dirty="0"/>
                        <a:t>the streets of the main village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b="1" baseline="0" dirty="0"/>
                        <a:t>Directions:  Transportation by Trolley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298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Liberty Station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1" dirty="0"/>
                        <a:t>Public Market, Arts District, Entertainment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1" baseline="0" dirty="0"/>
                        <a:t>Address:  </a:t>
                      </a:r>
                      <a:r>
                        <a:rPr lang="en-US" sz="1600" b="1" dirty="0"/>
                        <a:t>2640 Historic Decatur Rd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1" dirty="0"/>
                        <a:t>Transportation:</a:t>
                      </a:r>
                      <a:r>
                        <a:rPr lang="en-US" sz="1600" b="1" baseline="0" dirty="0"/>
                        <a:t>  Taxi</a:t>
                      </a:r>
                      <a:endParaRPr lang="en-US" sz="1600" b="1" dirty="0"/>
                    </a:p>
                  </a:txBody>
                  <a:tcPr>
                    <a:solidFill>
                      <a:srgbClr val="FEDA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Seaport</a:t>
                      </a:r>
                      <a:r>
                        <a:rPr lang="en-US" sz="1800" b="1" baseline="0" dirty="0"/>
                        <a:t> Village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1" baseline="0" dirty="0"/>
                        <a:t>Shops, eateries, entertainment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1" baseline="0" dirty="0"/>
                        <a:t>Transportation:  Walk behind Hyatt</a:t>
                      </a:r>
                      <a:endParaRPr lang="en-US" sz="1600" b="1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2981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800" b="1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="1" dirty="0"/>
                        <a:t>Two major Shopping Centers are</a:t>
                      </a:r>
                      <a:r>
                        <a:rPr lang="en-US" sz="1800" b="1" baseline="0" dirty="0"/>
                        <a:t> accessible by Trolley</a:t>
                      </a:r>
                    </a:p>
                    <a:p>
                      <a:pPr marL="7429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1" baseline="0" dirty="0"/>
                        <a:t>Fashion Valley – Upscale stores, eateries, and movie theater</a:t>
                      </a:r>
                    </a:p>
                    <a:p>
                      <a:pPr marL="7429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1" baseline="0" dirty="0"/>
                        <a:t>Mission Valley – Target, Macy’s, movie theater, and small specialty shops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6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/>
                    </a:p>
                  </a:txBody>
                  <a:tcPr>
                    <a:solidFill>
                      <a:srgbClr val="FEDA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895600"/>
            <a:ext cx="1432559" cy="17907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96588" y="0"/>
            <a:ext cx="635084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44D7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Shopping</a:t>
            </a:r>
          </a:p>
          <a:p>
            <a:pPr algn="ctr"/>
            <a:r>
              <a:rPr lang="en-US" sz="1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44D7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Contact the Manchester Grand Hyatt San Diego </a:t>
            </a:r>
            <a:r>
              <a:rPr lang="en-US" sz="1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44D7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Concierge for directions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44D7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.</a:t>
            </a:r>
            <a:endParaRPr lang="en-US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644D7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393" y="5791200"/>
            <a:ext cx="1061355" cy="798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429" y="95364"/>
            <a:ext cx="1244171" cy="85725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 rot="20305856">
            <a:off x="283855" y="268149"/>
            <a:ext cx="1143001" cy="518324"/>
            <a:chOff x="10058399" y="4230998"/>
            <a:chExt cx="1143001" cy="518324"/>
          </a:xfrm>
        </p:grpSpPr>
        <p:grpSp>
          <p:nvGrpSpPr>
            <p:cNvPr id="12" name="Group 11"/>
            <p:cNvGrpSpPr/>
            <p:nvPr/>
          </p:nvGrpSpPr>
          <p:grpSpPr>
            <a:xfrm>
              <a:off x="10134600" y="4230998"/>
              <a:ext cx="1066800" cy="518324"/>
              <a:chOff x="10134600" y="4230998"/>
              <a:chExt cx="1066800" cy="518324"/>
            </a:xfrm>
          </p:grpSpPr>
          <p:sp>
            <p:nvSpPr>
              <p:cNvPr id="15" name="Right Arrow 14"/>
              <p:cNvSpPr/>
              <p:nvPr/>
            </p:nvSpPr>
            <p:spPr>
              <a:xfrm rot="1737647">
                <a:off x="10460724" y="4651247"/>
                <a:ext cx="740609" cy="98075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ight Arrow 15"/>
              <p:cNvSpPr/>
              <p:nvPr/>
            </p:nvSpPr>
            <p:spPr>
              <a:xfrm rot="17749737">
                <a:off x="10460970" y="4277947"/>
                <a:ext cx="343943" cy="250046"/>
              </a:xfrm>
              <a:prstGeom prst="rightArrow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ight Arrow 16"/>
              <p:cNvSpPr/>
              <p:nvPr/>
            </p:nvSpPr>
            <p:spPr>
              <a:xfrm>
                <a:off x="10134600" y="4391802"/>
                <a:ext cx="1066800" cy="332598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accent4">
                    <a:lumMod val="75000"/>
                  </a:schemeClr>
                </a:solidFill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10058399" y="4422757"/>
              <a:ext cx="114300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latin typeface="Arial Black" panose="020B0A04020102020204" pitchFamily="34" charset="0"/>
                </a:rPr>
                <a:t>On your own</a:t>
              </a:r>
            </a:p>
          </p:txBody>
        </p:sp>
      </p:grpSp>
      <p:sp>
        <p:nvSpPr>
          <p:cNvPr id="3" name="Action Button: Forward or Next 2">
            <a:hlinkClick r:id="" action="ppaction://hlinkshowjump?jump=nextslide" highlightClick="1"/>
          </p:cNvPr>
          <p:cNvSpPr/>
          <p:nvPr/>
        </p:nvSpPr>
        <p:spPr>
          <a:xfrm>
            <a:off x="152400" y="95364"/>
            <a:ext cx="381000" cy="15916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63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2373546"/>
              </p:ext>
            </p:extLst>
          </p:nvPr>
        </p:nvGraphicFramePr>
        <p:xfrm>
          <a:off x="304800" y="375545"/>
          <a:ext cx="4495801" cy="1143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958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143001">
                <a:tc>
                  <a:txBody>
                    <a:bodyPr/>
                    <a:lstStyle/>
                    <a:p>
                      <a:pPr algn="ctr"/>
                      <a:r>
                        <a:rPr lang="en-US" sz="320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San Diego Harbor Tours</a:t>
                      </a:r>
                    </a:p>
                    <a:p>
                      <a:pPr algn="ctr"/>
                      <a:r>
                        <a:rPr lang="en-US" sz="320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By Flagship Cruises</a:t>
                      </a:r>
                      <a:endParaRPr lang="en-US" sz="2800" baseline="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2743200"/>
            <a:ext cx="5302844" cy="3886200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01600">
              <a:schemeClr val="tx1">
                <a:alpha val="40000"/>
              </a:schemeClr>
            </a:glow>
          </a:effectLst>
        </p:spPr>
      </p:pic>
      <p:sp>
        <p:nvSpPr>
          <p:cNvPr id="2" name="Rectangle 1"/>
          <p:cNvSpPr/>
          <p:nvPr/>
        </p:nvSpPr>
        <p:spPr>
          <a:xfrm>
            <a:off x="2667000" y="227736"/>
            <a:ext cx="6477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9" name="Right Arrow 8"/>
          <p:cNvSpPr/>
          <p:nvPr/>
        </p:nvSpPr>
        <p:spPr>
          <a:xfrm>
            <a:off x="4267200" y="1124345"/>
            <a:ext cx="514770" cy="199936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0160417"/>
              </p:ext>
            </p:extLst>
          </p:nvPr>
        </p:nvGraphicFramePr>
        <p:xfrm>
          <a:off x="4953000" y="167640"/>
          <a:ext cx="3990900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90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Flagship Cruises and Events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Address:</a:t>
                      </a:r>
                      <a:r>
                        <a:rPr lang="en-US" b="1" baseline="0" dirty="0"/>
                        <a:t>  </a:t>
                      </a:r>
                      <a:r>
                        <a:rPr lang="en-US" b="1" dirty="0"/>
                        <a:t>990 N Harbor Drive, San </a:t>
                      </a:r>
                      <a:r>
                        <a:rPr lang="en-US" b="1" dirty="0" err="1"/>
                        <a:t>Digeo</a:t>
                      </a:r>
                      <a:endParaRPr lang="en-US" b="1" dirty="0"/>
                    </a:p>
                    <a:p>
                      <a:r>
                        <a:rPr lang="en-US" b="1" dirty="0"/>
                        <a:t>Phone: (800) 442-7847</a:t>
                      </a: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URL:</a:t>
                      </a:r>
                      <a:r>
                        <a:rPr lang="en-US" dirty="0">
                          <a:hlinkClick r:id="rId3"/>
                        </a:rPr>
                        <a:t>http://www.flagshipsd.com/cruises/san-diego-harbor-tour</a:t>
                      </a:r>
                      <a:endParaRPr lang="en-US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76200" y="2371904"/>
            <a:ext cx="3505200" cy="3724096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Notes: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This tour leaves from Ferry Landing on the Embarcadero, just past the Midway Carrier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The South tour features many Navy installations and ships.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The North tour includes downtown San Diego and North Island Naval Air Station.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Choose between tours or take the two-hour tour that includes both.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Cost:  $37.00 for two-hour tour.</a:t>
            </a:r>
          </a:p>
        </p:txBody>
      </p:sp>
      <p:grpSp>
        <p:nvGrpSpPr>
          <p:cNvPr id="12" name="Group 11"/>
          <p:cNvGrpSpPr/>
          <p:nvPr/>
        </p:nvGrpSpPr>
        <p:grpSpPr>
          <a:xfrm rot="20305856">
            <a:off x="360055" y="1532012"/>
            <a:ext cx="1143001" cy="518324"/>
            <a:chOff x="10058399" y="4230998"/>
            <a:chExt cx="1143001" cy="518324"/>
          </a:xfrm>
        </p:grpSpPr>
        <p:grpSp>
          <p:nvGrpSpPr>
            <p:cNvPr id="13" name="Group 12"/>
            <p:cNvGrpSpPr/>
            <p:nvPr/>
          </p:nvGrpSpPr>
          <p:grpSpPr>
            <a:xfrm>
              <a:off x="10134600" y="4230998"/>
              <a:ext cx="1066800" cy="518324"/>
              <a:chOff x="10134600" y="4230998"/>
              <a:chExt cx="1066800" cy="518324"/>
            </a:xfrm>
          </p:grpSpPr>
          <p:sp>
            <p:nvSpPr>
              <p:cNvPr id="15" name="Right Arrow 14"/>
              <p:cNvSpPr/>
              <p:nvPr/>
            </p:nvSpPr>
            <p:spPr>
              <a:xfrm rot="1737647">
                <a:off x="10460724" y="4651247"/>
                <a:ext cx="740609" cy="98075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ight Arrow 15"/>
              <p:cNvSpPr/>
              <p:nvPr/>
            </p:nvSpPr>
            <p:spPr>
              <a:xfrm rot="17749737">
                <a:off x="10460970" y="4277947"/>
                <a:ext cx="343943" cy="250046"/>
              </a:xfrm>
              <a:prstGeom prst="rightArrow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ight Arrow 16"/>
              <p:cNvSpPr/>
              <p:nvPr/>
            </p:nvSpPr>
            <p:spPr>
              <a:xfrm>
                <a:off x="10134600" y="4391802"/>
                <a:ext cx="1066800" cy="332598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accent4">
                    <a:lumMod val="75000"/>
                  </a:schemeClr>
                </a:solidFill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10058399" y="4422757"/>
              <a:ext cx="114300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latin typeface="Arial Black" panose="020B0A04020102020204" pitchFamily="34" charset="0"/>
                </a:rPr>
                <a:t>On your own</a:t>
              </a:r>
            </a:p>
          </p:txBody>
        </p:sp>
      </p:grpSp>
      <p:sp>
        <p:nvSpPr>
          <p:cNvPr id="5" name="Action Button: Forward or Next 4">
            <a:hlinkClick r:id="" action="ppaction://hlinkshowjump?jump=nextslide" highlightClick="1"/>
          </p:cNvPr>
          <p:cNvSpPr/>
          <p:nvPr/>
        </p:nvSpPr>
        <p:spPr>
          <a:xfrm>
            <a:off x="76200" y="76200"/>
            <a:ext cx="299095" cy="15153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7142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ction Button: Back or Previous 5">
            <a:hlinkClick r:id="" action="ppaction://hlinkshowjump?jump=previousslide" highlightClick="1"/>
          </p:cNvPr>
          <p:cNvSpPr/>
          <p:nvPr/>
        </p:nvSpPr>
        <p:spPr>
          <a:xfrm>
            <a:off x="2164155" y="1066800"/>
            <a:ext cx="406198" cy="176114"/>
          </a:xfrm>
          <a:prstGeom prst="actionButtonBackPrevious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2" b="2856"/>
          <a:stretch/>
        </p:blipFill>
        <p:spPr>
          <a:xfrm>
            <a:off x="187236" y="1932034"/>
            <a:ext cx="3581400" cy="442054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751334" y="2819400"/>
            <a:ext cx="481753" cy="245630"/>
            <a:chOff x="3871913" y="3276599"/>
            <a:chExt cx="735999" cy="352425"/>
          </a:xfrm>
        </p:grpSpPr>
        <p:sp>
          <p:nvSpPr>
            <p:cNvPr id="7" name="Oval 6"/>
            <p:cNvSpPr/>
            <p:nvPr/>
          </p:nvSpPr>
          <p:spPr>
            <a:xfrm>
              <a:off x="3871913" y="3276599"/>
              <a:ext cx="354999" cy="35242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ight Arrow 7"/>
            <p:cNvSpPr/>
            <p:nvPr/>
          </p:nvSpPr>
          <p:spPr>
            <a:xfrm flipH="1">
              <a:off x="4226912" y="3328987"/>
              <a:ext cx="381000" cy="200024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3886200" y="3505200"/>
              <a:ext cx="264512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9484862"/>
              </p:ext>
            </p:extLst>
          </p:nvPr>
        </p:nvGraphicFramePr>
        <p:xfrm>
          <a:off x="4343400" y="2512160"/>
          <a:ext cx="3582988" cy="11684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29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672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Seal Tour Information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Phone #:</a:t>
                      </a:r>
                      <a:r>
                        <a:rPr lang="en-US" sz="1600" b="1" baseline="0" dirty="0"/>
                        <a:t> </a:t>
                      </a:r>
                      <a:r>
                        <a:rPr lang="en-US" sz="1600" b="1" dirty="0"/>
                        <a:t>(866) 955-1677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URL: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1" dirty="0">
                          <a:hlinkClick r:id="rId3"/>
                        </a:rPr>
                        <a:t>https://www.sealtours.com/</a:t>
                      </a:r>
                      <a:endParaRPr lang="en-US" sz="1600" b="1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3"/>
          <a:stretch/>
        </p:blipFill>
        <p:spPr>
          <a:xfrm>
            <a:off x="6072472" y="1219200"/>
            <a:ext cx="2992153" cy="135705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62400" y="3762299"/>
            <a:ext cx="4953000" cy="246221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tx1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Notes: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You leave from the driveway in front of the Harbor House Restaurant in Seaport Village (directly behind the Manchester Grand Hyatt San Diego).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This amphibious vessel gives a tour of San Diego then enters the water at Shelter Island to allow visitors to view the city from the bay.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Cost:  Adults $42.00 and Children $25.00 (4-12 years) or $10 (3 years and under).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Visit the Seal Tours website to take advantage of online reservation discounts!</a:t>
            </a:r>
          </a:p>
        </p:txBody>
      </p:sp>
      <p:pic>
        <p:nvPicPr>
          <p:cNvPr id="1026" name="Picture 2" descr="seal and water drops and  San Diego Seal Tou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2486"/>
            <a:ext cx="8988425" cy="124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 rot="20305856">
            <a:off x="3998912" y="1676663"/>
            <a:ext cx="1143001" cy="518324"/>
            <a:chOff x="10058399" y="4230998"/>
            <a:chExt cx="1143001" cy="518324"/>
          </a:xfrm>
        </p:grpSpPr>
        <p:grpSp>
          <p:nvGrpSpPr>
            <p:cNvPr id="16" name="Group 15"/>
            <p:cNvGrpSpPr/>
            <p:nvPr/>
          </p:nvGrpSpPr>
          <p:grpSpPr>
            <a:xfrm>
              <a:off x="10134600" y="4230998"/>
              <a:ext cx="1066800" cy="518324"/>
              <a:chOff x="10134600" y="4230998"/>
              <a:chExt cx="1066800" cy="518324"/>
            </a:xfrm>
          </p:grpSpPr>
          <p:sp>
            <p:nvSpPr>
              <p:cNvPr id="18" name="Right Arrow 17"/>
              <p:cNvSpPr/>
              <p:nvPr/>
            </p:nvSpPr>
            <p:spPr>
              <a:xfrm rot="1737647">
                <a:off x="10460724" y="4651247"/>
                <a:ext cx="740609" cy="98075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ight Arrow 18"/>
              <p:cNvSpPr/>
              <p:nvPr/>
            </p:nvSpPr>
            <p:spPr>
              <a:xfrm rot="17749737">
                <a:off x="10460970" y="4277947"/>
                <a:ext cx="343943" cy="250046"/>
              </a:xfrm>
              <a:prstGeom prst="rightArrow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ight Arrow 19"/>
              <p:cNvSpPr/>
              <p:nvPr/>
            </p:nvSpPr>
            <p:spPr>
              <a:xfrm>
                <a:off x="10134600" y="4391802"/>
                <a:ext cx="1066800" cy="332598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accent4">
                    <a:lumMod val="75000"/>
                  </a:schemeClr>
                </a:solidFill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10058399" y="4422757"/>
              <a:ext cx="114300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latin typeface="Arial Black" panose="020B0A04020102020204" pitchFamily="34" charset="0"/>
                </a:rPr>
                <a:t>On your own</a:t>
              </a:r>
            </a:p>
          </p:txBody>
        </p:sp>
      </p:grpSp>
      <p:sp>
        <p:nvSpPr>
          <p:cNvPr id="3" name="Action Button: Forward or Next 2">
            <a:hlinkClick r:id="" action="ppaction://hlinkshowjump?jump=nextslide" highlightClick="1"/>
          </p:cNvPr>
          <p:cNvSpPr/>
          <p:nvPr/>
        </p:nvSpPr>
        <p:spPr>
          <a:xfrm>
            <a:off x="228600" y="1447800"/>
            <a:ext cx="457200" cy="18645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330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8433" y="3427037"/>
            <a:ext cx="4876800" cy="3847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Where: Embarcadero Marina Park South</a:t>
            </a:r>
            <a:r>
              <a:rPr kumimoji="0" lang="en-US" altLang="en-US" sz="18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Cost:     $18-$76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This</a:t>
            </a:r>
            <a:r>
              <a:rPr kumimoji="0" lang="en-US" altLang="en-US" sz="16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lang="en-US" sz="1600" b="1" dirty="0"/>
              <a:t>is where music lovers gather to enjoy a picnic on the lawn, share a bottle of champagne at reserved tables, or sit in the grandstand taking in the beauty of San Diego Bay.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The shimmering skyline and spectacular fireworks provide the perfect backdrop for enjoying the great San Diego Symphony and special guest artists.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For more information about dates and performances, please visit: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/>
              <a:t>      </a:t>
            </a:r>
            <a:r>
              <a:rPr lang="en-US" sz="1600" b="1" dirty="0">
                <a:hlinkClick r:id="rId2"/>
              </a:rPr>
              <a:t>http://www.sandiegosymphony.org/</a:t>
            </a:r>
            <a:r>
              <a:rPr lang="en-US" sz="1600" b="1" dirty="0"/>
              <a:t> </a:t>
            </a:r>
            <a:endParaRPr lang="en-US" sz="1600" b="1" dirty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dirty="0"/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600" b="1" dirty="0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-961802"/>
            <a:ext cx="671979" cy="1923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en-US" altLang="en-US" sz="10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21020" y="-32968"/>
            <a:ext cx="367498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tx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San Diego Symphony</a:t>
            </a:r>
          </a:p>
          <a:p>
            <a:pPr algn="ctr"/>
            <a:r>
              <a:rPr lang="en-US" sz="3200" b="0" cap="none" spc="0" dirty="0">
                <a:ln w="0"/>
                <a:solidFill>
                  <a:schemeClr val="tx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Summer Pops 2017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507524"/>
            <a:ext cx="3957813" cy="51218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94778"/>
            <a:ext cx="4672013" cy="222304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 rot="20305856">
            <a:off x="283855" y="268149"/>
            <a:ext cx="1143001" cy="518324"/>
            <a:chOff x="10058399" y="4230998"/>
            <a:chExt cx="1143001" cy="518324"/>
          </a:xfrm>
        </p:grpSpPr>
        <p:grpSp>
          <p:nvGrpSpPr>
            <p:cNvPr id="14" name="Group 13"/>
            <p:cNvGrpSpPr/>
            <p:nvPr/>
          </p:nvGrpSpPr>
          <p:grpSpPr>
            <a:xfrm>
              <a:off x="10134600" y="4230998"/>
              <a:ext cx="1066800" cy="518324"/>
              <a:chOff x="10134600" y="4230998"/>
              <a:chExt cx="1066800" cy="518324"/>
            </a:xfrm>
          </p:grpSpPr>
          <p:sp>
            <p:nvSpPr>
              <p:cNvPr id="16" name="Right Arrow 15"/>
              <p:cNvSpPr/>
              <p:nvPr/>
            </p:nvSpPr>
            <p:spPr>
              <a:xfrm rot="1737647">
                <a:off x="10460724" y="4651247"/>
                <a:ext cx="740609" cy="98075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ight Arrow 16"/>
              <p:cNvSpPr/>
              <p:nvPr/>
            </p:nvSpPr>
            <p:spPr>
              <a:xfrm rot="17749737">
                <a:off x="10460970" y="4277947"/>
                <a:ext cx="343943" cy="250046"/>
              </a:xfrm>
              <a:prstGeom prst="rightArrow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ight Arrow 18"/>
              <p:cNvSpPr/>
              <p:nvPr/>
            </p:nvSpPr>
            <p:spPr>
              <a:xfrm>
                <a:off x="10134600" y="4391802"/>
                <a:ext cx="1066800" cy="332598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accent4">
                    <a:lumMod val="75000"/>
                  </a:schemeClr>
                </a:solidFill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10058399" y="4422757"/>
              <a:ext cx="114300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latin typeface="Arial Black" panose="020B0A04020102020204" pitchFamily="34" charset="0"/>
                </a:rPr>
                <a:t>On your own</a:t>
              </a:r>
            </a:p>
          </p:txBody>
        </p:sp>
      </p:grpSp>
      <p:sp>
        <p:nvSpPr>
          <p:cNvPr id="4" name="Action Button: Forward or Next 3">
            <a:hlinkClick r:id="" action="ppaction://hlinkshowjump?jump=nextslide" highlightClick="1"/>
          </p:cNvPr>
          <p:cNvSpPr/>
          <p:nvPr/>
        </p:nvSpPr>
        <p:spPr>
          <a:xfrm>
            <a:off x="152400" y="76200"/>
            <a:ext cx="439820" cy="14954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5017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46152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5514694"/>
              </p:ext>
            </p:extLst>
          </p:nvPr>
        </p:nvGraphicFramePr>
        <p:xfrm>
          <a:off x="241102" y="304800"/>
          <a:ext cx="3104833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048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Url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Link: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  <a:hlinkClick r:id="rId2"/>
                        </a:rPr>
                        <a:t>https://sdmaritime.org/visit/the-ships/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Phone:</a:t>
                      </a:r>
                    </a:p>
                    <a:p>
                      <a:r>
                        <a:rPr lang="en-US" b="1" dirty="0"/>
                        <a:t>(619) 234-9153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Street Address:</a:t>
                      </a:r>
                    </a:p>
                    <a:p>
                      <a:r>
                        <a:rPr lang="en-US" b="1" dirty="0"/>
                        <a:t>1492 N Harbor Drive, San Diego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634" y="4572000"/>
            <a:ext cx="2797504" cy="20954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8" t="6319" r="17396" b="5423"/>
          <a:stretch/>
        </p:blipFill>
        <p:spPr>
          <a:xfrm>
            <a:off x="3741193" y="61145"/>
            <a:ext cx="3993107" cy="34440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3505200"/>
            <a:ext cx="2514600" cy="334388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8600" y="2936081"/>
            <a:ext cx="2884939" cy="369331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/>
              <a:t>Notes: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The Maritime Museum of San Diego features a world-class collection of historic vessels including sailing ships, steam-powered boats and submarines.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You can board and explore the ships.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Cost:   Adults $16.00</a:t>
            </a:r>
          </a:p>
          <a:p>
            <a:pPr lvl="2"/>
            <a:r>
              <a:rPr lang="en-US" b="1" dirty="0"/>
              <a:t>Teens $13.00</a:t>
            </a:r>
          </a:p>
          <a:p>
            <a:pPr lvl="2"/>
            <a:r>
              <a:rPr lang="en-US" b="1" dirty="0"/>
              <a:t>Children $8.00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61243" y="5866388"/>
            <a:ext cx="1211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Russian Submarine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00800" y="3715434"/>
            <a:ext cx="1211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Star of</a:t>
            </a:r>
          </a:p>
          <a:p>
            <a:pPr algn="ctr"/>
            <a:r>
              <a:rPr lang="en-US" b="1" dirty="0"/>
              <a:t>India</a:t>
            </a:r>
          </a:p>
        </p:txBody>
      </p:sp>
      <p:grpSp>
        <p:nvGrpSpPr>
          <p:cNvPr id="14" name="Group 13"/>
          <p:cNvGrpSpPr/>
          <p:nvPr/>
        </p:nvGrpSpPr>
        <p:grpSpPr>
          <a:xfrm rot="20305856">
            <a:off x="1944014" y="1386774"/>
            <a:ext cx="1143001" cy="518324"/>
            <a:chOff x="10058399" y="4230998"/>
            <a:chExt cx="1143001" cy="518324"/>
          </a:xfrm>
        </p:grpSpPr>
        <p:grpSp>
          <p:nvGrpSpPr>
            <p:cNvPr id="15" name="Group 14"/>
            <p:cNvGrpSpPr/>
            <p:nvPr/>
          </p:nvGrpSpPr>
          <p:grpSpPr>
            <a:xfrm>
              <a:off x="10134600" y="4230998"/>
              <a:ext cx="1066800" cy="518324"/>
              <a:chOff x="10134600" y="4230998"/>
              <a:chExt cx="1066800" cy="518324"/>
            </a:xfrm>
          </p:grpSpPr>
          <p:sp>
            <p:nvSpPr>
              <p:cNvPr id="17" name="Right Arrow 16"/>
              <p:cNvSpPr/>
              <p:nvPr/>
            </p:nvSpPr>
            <p:spPr>
              <a:xfrm rot="1737647">
                <a:off x="10460724" y="4651247"/>
                <a:ext cx="740609" cy="98075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ight Arrow 17"/>
              <p:cNvSpPr/>
              <p:nvPr/>
            </p:nvSpPr>
            <p:spPr>
              <a:xfrm rot="17749737">
                <a:off x="10460970" y="4277947"/>
                <a:ext cx="343943" cy="250046"/>
              </a:xfrm>
              <a:prstGeom prst="rightArrow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ight Arrow 18"/>
              <p:cNvSpPr/>
              <p:nvPr/>
            </p:nvSpPr>
            <p:spPr>
              <a:xfrm>
                <a:off x="10134600" y="4391802"/>
                <a:ext cx="1066800" cy="332598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accent4">
                    <a:lumMod val="75000"/>
                  </a:schemeClr>
                </a:solidFill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10058399" y="4422757"/>
              <a:ext cx="114300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latin typeface="Arial Black" panose="020B0A04020102020204" pitchFamily="34" charset="0"/>
                </a:rPr>
                <a:t>On your own</a:t>
              </a:r>
            </a:p>
          </p:txBody>
        </p:sp>
      </p:grpSp>
      <p:sp>
        <p:nvSpPr>
          <p:cNvPr id="6" name="Action Button: Forward or Next 5">
            <a:hlinkClick r:id="" action="ppaction://hlinkshowjump?jump=nextslide" highlightClick="1"/>
          </p:cNvPr>
          <p:cNvSpPr/>
          <p:nvPr/>
        </p:nvSpPr>
        <p:spPr>
          <a:xfrm>
            <a:off x="76200" y="61145"/>
            <a:ext cx="381000" cy="167455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0443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6006755"/>
              </p:ext>
            </p:extLst>
          </p:nvPr>
        </p:nvGraphicFramePr>
        <p:xfrm>
          <a:off x="3505200" y="304800"/>
          <a:ext cx="391155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11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11908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Whale &amp; Dolphin</a:t>
                      </a:r>
                    </a:p>
                    <a:p>
                      <a:pPr algn="ctr"/>
                      <a:r>
                        <a:rPr lang="en-US" sz="3200" b="1" dirty="0"/>
                        <a:t>Watching Adventure </a:t>
                      </a: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666" y="76200"/>
            <a:ext cx="2286000" cy="1524000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7508845"/>
              </p:ext>
            </p:extLst>
          </p:nvPr>
        </p:nvGraphicFramePr>
        <p:xfrm>
          <a:off x="135255" y="1929903"/>
          <a:ext cx="4299384" cy="1376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993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URL: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  <a:hlinkClick r:id="rId3"/>
                        </a:rPr>
                        <a:t>https://www.hornblower.com/port/overview/sd+whalewatching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702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Address: Embarcadero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44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Phone: (619) 686-8715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4758115"/>
            <a:ext cx="2170962" cy="17188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600200"/>
            <a:ext cx="3962400" cy="2971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6687" y="3505200"/>
            <a:ext cx="5105400" cy="313932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Notes: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This ocean tour goes to sea, looking for barking sea lions and pods of leaping dolphins as they search for whales.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 The 3.5-hour tour has live narration by the  captain and an on-board naturalist (from the San Diego Natural History Museum).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Whale sightings are not guaranteed.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Boards: 9:15 am - 1:00 pm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Price: $46.00 per person  (Tax, service charge and landing fee may apply)</a:t>
            </a:r>
          </a:p>
        </p:txBody>
      </p:sp>
      <p:grpSp>
        <p:nvGrpSpPr>
          <p:cNvPr id="10" name="Group 9"/>
          <p:cNvGrpSpPr/>
          <p:nvPr/>
        </p:nvGrpSpPr>
        <p:grpSpPr>
          <a:xfrm rot="20305856">
            <a:off x="88619" y="907874"/>
            <a:ext cx="1143001" cy="518324"/>
            <a:chOff x="10058399" y="4230998"/>
            <a:chExt cx="1143001" cy="518324"/>
          </a:xfrm>
        </p:grpSpPr>
        <p:grpSp>
          <p:nvGrpSpPr>
            <p:cNvPr id="11" name="Group 10"/>
            <p:cNvGrpSpPr/>
            <p:nvPr/>
          </p:nvGrpSpPr>
          <p:grpSpPr>
            <a:xfrm>
              <a:off x="10134600" y="4230998"/>
              <a:ext cx="1066800" cy="518324"/>
              <a:chOff x="10134600" y="4230998"/>
              <a:chExt cx="1066800" cy="518324"/>
            </a:xfrm>
          </p:grpSpPr>
          <p:sp>
            <p:nvSpPr>
              <p:cNvPr id="14" name="Right Arrow 13"/>
              <p:cNvSpPr/>
              <p:nvPr/>
            </p:nvSpPr>
            <p:spPr>
              <a:xfrm rot="1737647">
                <a:off x="10460724" y="4651247"/>
                <a:ext cx="740609" cy="98075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ight Arrow 14"/>
              <p:cNvSpPr/>
              <p:nvPr/>
            </p:nvSpPr>
            <p:spPr>
              <a:xfrm rot="17749737">
                <a:off x="10460970" y="4277947"/>
                <a:ext cx="343943" cy="250046"/>
              </a:xfrm>
              <a:prstGeom prst="rightArrow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ight Arrow 15"/>
              <p:cNvSpPr/>
              <p:nvPr/>
            </p:nvSpPr>
            <p:spPr>
              <a:xfrm>
                <a:off x="10134600" y="4391802"/>
                <a:ext cx="1066800" cy="332598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accent4">
                    <a:lumMod val="75000"/>
                  </a:schemeClr>
                </a:solidFill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10058399" y="4422757"/>
              <a:ext cx="114300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latin typeface="Arial Black" panose="020B0A04020102020204" pitchFamily="34" charset="0"/>
                </a:rPr>
                <a:t>On your own</a:t>
              </a:r>
            </a:p>
          </p:txBody>
        </p:sp>
      </p:grpSp>
      <p:sp>
        <p:nvSpPr>
          <p:cNvPr id="3" name="Action Button: Forward or Next 2">
            <a:hlinkClick r:id="" action="ppaction://hlinkshowjump?jump=nextslide" highlightClick="1"/>
          </p:cNvPr>
          <p:cNvSpPr/>
          <p:nvPr/>
        </p:nvSpPr>
        <p:spPr>
          <a:xfrm>
            <a:off x="163345" y="228600"/>
            <a:ext cx="330098" cy="1524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0428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4851387"/>
              </p:ext>
            </p:extLst>
          </p:nvPr>
        </p:nvGraphicFramePr>
        <p:xfrm>
          <a:off x="2057400" y="98813"/>
          <a:ext cx="4870321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703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3483">
                <a:tc>
                  <a:txBody>
                    <a:bodyPr/>
                    <a:lstStyle/>
                    <a:p>
                      <a:pPr algn="ctr"/>
                      <a:r>
                        <a:rPr lang="en-US" sz="3200" b="1" cap="none" spc="0" dirty="0">
                          <a:ln w="13462">
                            <a:solidFill>
                              <a:schemeClr val="bg1"/>
                            </a:solidFill>
                            <a:prstDash val="solid"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>
                            <a:outerShdw dist="38100" dir="2700000" algn="bl" rotWithShape="0">
                              <a:schemeClr val="accent5"/>
                            </a:outerShdw>
                          </a:effectLst>
                        </a:rPr>
                        <a:t>Family Friendly Activities Around San Diego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2072" name="Group 2071"/>
          <p:cNvGrpSpPr/>
          <p:nvPr/>
        </p:nvGrpSpPr>
        <p:grpSpPr>
          <a:xfrm>
            <a:off x="3124200" y="3364828"/>
            <a:ext cx="2819400" cy="920894"/>
            <a:chOff x="6191794" y="2054126"/>
            <a:chExt cx="2819400" cy="920894"/>
          </a:xfrm>
        </p:grpSpPr>
        <p:grpSp>
          <p:nvGrpSpPr>
            <p:cNvPr id="27" name="Group 26"/>
            <p:cNvGrpSpPr/>
            <p:nvPr/>
          </p:nvGrpSpPr>
          <p:grpSpPr>
            <a:xfrm>
              <a:off x="6191794" y="2054126"/>
              <a:ext cx="2819400" cy="920894"/>
              <a:chOff x="3368224" y="1927096"/>
              <a:chExt cx="2819400" cy="762000"/>
            </a:xfrm>
            <a:solidFill>
              <a:schemeClr val="bg1"/>
            </a:solidFill>
          </p:grpSpPr>
          <p:sp>
            <p:nvSpPr>
              <p:cNvPr id="7" name="Rectangle 6"/>
              <p:cNvSpPr/>
              <p:nvPr/>
            </p:nvSpPr>
            <p:spPr>
              <a:xfrm>
                <a:off x="3368224" y="1927096"/>
                <a:ext cx="2819400" cy="762000"/>
              </a:xfrm>
              <a:prstGeom prst="rect">
                <a:avLst/>
              </a:prstGeom>
              <a:grpFill/>
              <a:ln w="1270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</a:ln>
              <a:effectLst>
                <a:glow rad="63500">
                  <a:schemeClr val="bg1">
                    <a:lumMod val="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0" rtlCol="0" anchor="ctr"/>
              <a:lstStyle/>
              <a:p>
                <a:endParaRPr lang="en-US" sz="2000" dirty="0">
                  <a:solidFill>
                    <a:srgbClr val="EEECE1">
                      <a:lumMod val="25000"/>
                    </a:srgbClr>
                  </a:solidFill>
                  <a:latin typeface="Gill Sans MT" pitchFamily="34" charset="0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3443485" y="2129135"/>
                <a:ext cx="1840247" cy="523220"/>
              </a:xfrm>
              <a:prstGeom prst="rect">
                <a:avLst/>
              </a:prstGeom>
              <a:grp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2800" b="1" cap="none" spc="0" dirty="0" err="1">
                    <a:ln w="12700">
                      <a:solidFill>
                        <a:schemeClr val="accent5"/>
                      </a:solidFill>
                      <a:prstDash val="solid"/>
                    </a:ln>
                    <a:solidFill>
                      <a:srgbClr val="FFC000"/>
                    </a:solidFill>
                    <a:effectLst/>
                    <a:latin typeface="Gill Sans MT" pitchFamily="34" charset="0"/>
                  </a:rPr>
                  <a:t>LegoLand</a:t>
                </a:r>
                <a:endParaRPr lang="en-US" sz="2800" b="1" cap="none" spc="0" dirty="0">
                  <a:ln w="12700">
                    <a:solidFill>
                      <a:schemeClr val="accent5"/>
                    </a:solidFill>
                    <a:prstDash val="solid"/>
                  </a:ln>
                  <a:solidFill>
                    <a:srgbClr val="FFC000"/>
                  </a:solidFill>
                  <a:effectLst/>
                </a:endParaRPr>
              </a:p>
            </p:txBody>
          </p:sp>
        </p:grpSp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5216" y="2132789"/>
              <a:ext cx="820554" cy="838200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2065" name="Group 2064"/>
          <p:cNvGrpSpPr/>
          <p:nvPr/>
        </p:nvGrpSpPr>
        <p:grpSpPr>
          <a:xfrm>
            <a:off x="152400" y="3276600"/>
            <a:ext cx="2715730" cy="962062"/>
            <a:chOff x="6352070" y="4008937"/>
            <a:chExt cx="2715730" cy="962062"/>
          </a:xfrm>
        </p:grpSpPr>
        <p:sp>
          <p:nvSpPr>
            <p:cNvPr id="19" name="Rectangle 18"/>
            <p:cNvSpPr/>
            <p:nvPr/>
          </p:nvSpPr>
          <p:spPr>
            <a:xfrm>
              <a:off x="6400800" y="4056599"/>
              <a:ext cx="2667000" cy="914400"/>
            </a:xfrm>
            <a:prstGeom prst="rect">
              <a:avLst/>
            </a:prstGeom>
            <a:solidFill>
              <a:schemeClr val="bg1"/>
            </a:solidFill>
            <a:ln w="127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6200000" scaled="1"/>
                <a:tileRect/>
              </a:gradFill>
            </a:ln>
            <a:effectLst>
              <a:glow rad="63500">
                <a:schemeClr val="bg1">
                  <a:lumMod val="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0" rtlCol="0" anchor="ctr"/>
            <a:lstStyle/>
            <a:p>
              <a:endParaRPr lang="en-US" sz="2400" dirty="0">
                <a:solidFill>
                  <a:srgbClr val="EEECE1">
                    <a:lumMod val="25000"/>
                  </a:srgbClr>
                </a:solidFill>
                <a:latin typeface="Gill Sans MT" pitchFamily="34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352070" y="4008937"/>
              <a:ext cx="1909846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ln w="28575"/>
                  <a:solidFill>
                    <a:srgbClr val="00B0F0"/>
                  </a:solidFill>
                  <a:latin typeface="Gill Sans MT" pitchFamily="34" charset="0"/>
                </a:rPr>
                <a:t>Coaster </a:t>
              </a:r>
            </a:p>
            <a:p>
              <a:pPr algn="ctr"/>
              <a:r>
                <a:rPr lang="en-US" b="1" dirty="0">
                  <a:ln w="28575"/>
                  <a:solidFill>
                    <a:srgbClr val="00B0F0"/>
                  </a:solidFill>
                  <a:latin typeface="Gill Sans MT" pitchFamily="34" charset="0"/>
                </a:rPr>
                <a:t>Train Trip</a:t>
              </a:r>
            </a:p>
            <a:p>
              <a:pPr algn="ctr"/>
              <a:r>
                <a:rPr lang="en-US" b="1" dirty="0">
                  <a:ln w="28575"/>
                  <a:solidFill>
                    <a:srgbClr val="00B0F0"/>
                  </a:solidFill>
                  <a:latin typeface="Gill Sans MT" pitchFamily="34" charset="0"/>
                </a:rPr>
                <a:t>For kids</a:t>
              </a:r>
              <a:endParaRPr lang="en-US" b="1" dirty="0">
                <a:ln w="28575"/>
                <a:solidFill>
                  <a:srgbClr val="00B0F0"/>
                </a:solidFill>
              </a:endParaRPr>
            </a:p>
          </p:txBody>
        </p:sp>
        <p:pic>
          <p:nvPicPr>
            <p:cNvPr id="2049" name="Picture 204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8803" y="4218433"/>
              <a:ext cx="961426" cy="665843"/>
            </a:xfrm>
            <a:prstGeom prst="rect">
              <a:avLst/>
            </a:prstGeom>
          </p:spPr>
        </p:pic>
      </p:grpSp>
      <p:grpSp>
        <p:nvGrpSpPr>
          <p:cNvPr id="2071" name="Group 2070"/>
          <p:cNvGrpSpPr/>
          <p:nvPr/>
        </p:nvGrpSpPr>
        <p:grpSpPr>
          <a:xfrm>
            <a:off x="152400" y="2133600"/>
            <a:ext cx="2921884" cy="1021768"/>
            <a:chOff x="152400" y="3359241"/>
            <a:chExt cx="2921884" cy="813736"/>
          </a:xfrm>
        </p:grpSpPr>
        <p:sp>
          <p:nvSpPr>
            <p:cNvPr id="13" name="Rectangle 12"/>
            <p:cNvSpPr/>
            <p:nvPr/>
          </p:nvSpPr>
          <p:spPr>
            <a:xfrm>
              <a:off x="245305" y="3359241"/>
              <a:ext cx="2828979" cy="813736"/>
            </a:xfrm>
            <a:prstGeom prst="rect">
              <a:avLst/>
            </a:prstGeom>
            <a:solidFill>
              <a:schemeClr val="bg1"/>
            </a:solidFill>
            <a:ln w="127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6200000" scaled="1"/>
                <a:tileRect/>
              </a:gradFill>
            </a:ln>
            <a:effectLst>
              <a:glow rad="63500">
                <a:schemeClr val="bg1">
                  <a:lumMod val="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0" rtlCol="0" anchor="ctr"/>
            <a:lstStyle/>
            <a:p>
              <a:endParaRPr lang="en-US" sz="1600" dirty="0">
                <a:solidFill>
                  <a:srgbClr val="EEECE1">
                    <a:lumMod val="25000"/>
                  </a:srgbClr>
                </a:solidFill>
                <a:latin typeface="Gill Sans MT" pitchFamily="34" charset="0"/>
              </a:endParaRPr>
            </a:p>
          </p:txBody>
        </p:sp>
        <p:sp>
          <p:nvSpPr>
            <p:cNvPr id="2051" name="Rectangle 2050"/>
            <p:cNvSpPr/>
            <p:nvPr/>
          </p:nvSpPr>
          <p:spPr>
            <a:xfrm>
              <a:off x="152400" y="3505200"/>
              <a:ext cx="2532360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Gill Sans MT" pitchFamily="34" charset="0"/>
                </a:rPr>
                <a:t>Cabrillo Monument/</a:t>
              </a:r>
            </a:p>
            <a:p>
              <a:pPr algn="ctr"/>
              <a:r>
                <a:rPr lang="en-US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Gill Sans MT" pitchFamily="34" charset="0"/>
                </a:rPr>
                <a:t>Point Loma Tide Flats</a:t>
              </a:r>
              <a:endParaRPr lang="en-US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pic>
          <p:nvPicPr>
            <p:cNvPr id="2060" name="Picture 205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33" t="7778" r="41668" b="32222"/>
            <a:stretch/>
          </p:blipFill>
          <p:spPr>
            <a:xfrm>
              <a:off x="2590800" y="3414797"/>
              <a:ext cx="445101" cy="471282"/>
            </a:xfrm>
            <a:prstGeom prst="rect">
              <a:avLst/>
            </a:prstGeom>
          </p:spPr>
        </p:pic>
      </p:grpSp>
      <p:grpSp>
        <p:nvGrpSpPr>
          <p:cNvPr id="2068" name="Group 2067"/>
          <p:cNvGrpSpPr/>
          <p:nvPr/>
        </p:nvGrpSpPr>
        <p:grpSpPr>
          <a:xfrm>
            <a:off x="260261" y="4415139"/>
            <a:ext cx="2548737" cy="1023407"/>
            <a:chOff x="3200400" y="2033730"/>
            <a:chExt cx="2548737" cy="857751"/>
          </a:xfrm>
        </p:grpSpPr>
        <p:grpSp>
          <p:nvGrpSpPr>
            <p:cNvPr id="2048" name="Group 2047"/>
            <p:cNvGrpSpPr/>
            <p:nvPr/>
          </p:nvGrpSpPr>
          <p:grpSpPr>
            <a:xfrm>
              <a:off x="3200400" y="2033730"/>
              <a:ext cx="2548737" cy="799789"/>
              <a:chOff x="6248400" y="1981200"/>
              <a:chExt cx="2819400" cy="762000"/>
            </a:xfrm>
            <a:solidFill>
              <a:schemeClr val="bg1"/>
            </a:solidFill>
          </p:grpSpPr>
          <p:sp>
            <p:nvSpPr>
              <p:cNvPr id="9" name="Rectangle 8"/>
              <p:cNvSpPr/>
              <p:nvPr/>
            </p:nvSpPr>
            <p:spPr>
              <a:xfrm>
                <a:off x="6248400" y="1981200"/>
                <a:ext cx="2819400" cy="762000"/>
              </a:xfrm>
              <a:prstGeom prst="rect">
                <a:avLst/>
              </a:prstGeom>
              <a:grpFill/>
              <a:ln w="1270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</a:ln>
              <a:effectLst>
                <a:glow rad="63500">
                  <a:schemeClr val="bg1">
                    <a:lumMod val="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0" rtlCol="0" anchor="ctr"/>
              <a:lstStyle/>
              <a:p>
                <a:endParaRPr lang="en-US" sz="2000" dirty="0">
                  <a:solidFill>
                    <a:srgbClr val="EEECE1">
                      <a:lumMod val="25000"/>
                    </a:srgbClr>
                  </a:solidFill>
                  <a:latin typeface="Gill Sans MT" pitchFamily="34" charset="0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6256698" y="2117490"/>
                <a:ext cx="1940415" cy="368654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2400" b="1" cap="none" spc="0" dirty="0">
                    <a:ln w="9525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</a:ln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Gill Sans MT" pitchFamily="34" charset="0"/>
                  </a:rPr>
                  <a:t>Disneyland</a:t>
                </a:r>
                <a:endParaRPr lang="en-US" sz="2400" b="1" cap="none" spc="0" dirty="0">
                  <a:ln w="9525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solidFill>
                    <a:schemeClr val="accent6">
                      <a:lumMod val="75000"/>
                    </a:schemeClr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5652" y="2045477"/>
              <a:ext cx="853424" cy="846004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3337677" y="5575569"/>
            <a:ext cx="2895600" cy="911313"/>
            <a:chOff x="292905" y="2929896"/>
            <a:chExt cx="2935821" cy="762001"/>
          </a:xfrm>
        </p:grpSpPr>
        <p:sp>
          <p:nvSpPr>
            <p:cNvPr id="12" name="Rectangle 11"/>
            <p:cNvSpPr/>
            <p:nvPr/>
          </p:nvSpPr>
          <p:spPr>
            <a:xfrm>
              <a:off x="292905" y="2929896"/>
              <a:ext cx="2935821" cy="762000"/>
            </a:xfrm>
            <a:prstGeom prst="rect">
              <a:avLst/>
            </a:prstGeom>
            <a:solidFill>
              <a:schemeClr val="bg1"/>
            </a:solidFill>
            <a:ln w="127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6200000" scaled="1"/>
                <a:tileRect/>
              </a:gradFill>
            </a:ln>
            <a:effectLst>
              <a:glow rad="63500">
                <a:schemeClr val="bg1">
                  <a:lumMod val="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0" rtlCol="0" anchor="ctr"/>
            <a:lstStyle/>
            <a:p>
              <a:endParaRPr lang="en-US" sz="2000" dirty="0">
                <a:solidFill>
                  <a:srgbClr val="EEECE1">
                    <a:lumMod val="25000"/>
                  </a:srgbClr>
                </a:solidFill>
                <a:latin typeface="Gill Sans MT" pitchFamily="34" charset="0"/>
              </a:endParaRPr>
            </a:p>
          </p:txBody>
        </p:sp>
        <p:pic>
          <p:nvPicPr>
            <p:cNvPr id="2055" name="Picture 205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1600" y="2956917"/>
              <a:ext cx="1796707" cy="734980"/>
            </a:xfrm>
            <a:prstGeom prst="rect">
              <a:avLst/>
            </a:prstGeom>
          </p:spPr>
        </p:pic>
        <p:pic>
          <p:nvPicPr>
            <p:cNvPr id="2053" name="Picture 205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70920">
              <a:off x="483890" y="2974566"/>
              <a:ext cx="1140448" cy="620119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6248400" y="4495800"/>
            <a:ext cx="2590801" cy="1015663"/>
            <a:chOff x="298467" y="2047101"/>
            <a:chExt cx="2901933" cy="795446"/>
          </a:xfrm>
        </p:grpSpPr>
        <p:sp>
          <p:nvSpPr>
            <p:cNvPr id="2" name="Rectangle 1"/>
            <p:cNvSpPr/>
            <p:nvPr/>
          </p:nvSpPr>
          <p:spPr>
            <a:xfrm>
              <a:off x="298467" y="2057400"/>
              <a:ext cx="2901933" cy="762000"/>
            </a:xfrm>
            <a:prstGeom prst="rect">
              <a:avLst/>
            </a:prstGeom>
            <a:solidFill>
              <a:schemeClr val="bg1"/>
            </a:solidFill>
            <a:ln w="127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6200000" scaled="1"/>
                <a:tileRect/>
              </a:gradFill>
            </a:ln>
            <a:effectLst>
              <a:glow rad="63500">
                <a:schemeClr val="bg1">
                  <a:lumMod val="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0" rtlCol="0" anchor="ctr"/>
            <a:lstStyle/>
            <a:p>
              <a:endParaRPr lang="en-US" dirty="0">
                <a:solidFill>
                  <a:srgbClr val="EEECE1">
                    <a:lumMod val="25000"/>
                  </a:srgbClr>
                </a:solidFill>
                <a:latin typeface="Gill Sans MT" pitchFamily="34" charset="0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8571" y="2133600"/>
              <a:ext cx="427301" cy="642621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29" name="Rectangle 28"/>
            <p:cNvSpPr/>
            <p:nvPr/>
          </p:nvSpPr>
          <p:spPr>
            <a:xfrm>
              <a:off x="661056" y="2047101"/>
              <a:ext cx="1744947" cy="79544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b="1" cap="none" spc="0" dirty="0">
                  <a:ln w="10160">
                    <a:solidFill>
                      <a:schemeClr val="accent2">
                        <a:lumMod val="50000"/>
                      </a:schemeClr>
                    </a:solidFill>
                    <a:prstDash val="solid"/>
                  </a:ln>
                  <a:solidFill>
                    <a:schemeClr val="accent2">
                      <a:lumMod val="75000"/>
                    </a:schemeClr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Gill Sans MT" pitchFamily="34" charset="0"/>
                </a:rPr>
                <a:t>San Diego’s</a:t>
              </a:r>
            </a:p>
            <a:p>
              <a:pPr algn="ctr"/>
              <a:r>
                <a:rPr lang="en-US" sz="2000" b="1" cap="none" spc="0" dirty="0">
                  <a:ln w="10160">
                    <a:solidFill>
                      <a:schemeClr val="accent2">
                        <a:lumMod val="50000"/>
                      </a:schemeClr>
                    </a:solidFill>
                    <a:prstDash val="solid"/>
                  </a:ln>
                  <a:solidFill>
                    <a:schemeClr val="accent2">
                      <a:lumMod val="75000"/>
                    </a:schemeClr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Gill Sans MT" pitchFamily="34" charset="0"/>
                </a:rPr>
                <a:t>Children’s </a:t>
              </a:r>
            </a:p>
            <a:p>
              <a:pPr algn="ctr"/>
              <a:r>
                <a:rPr lang="en-US" sz="2000" b="1" cap="none" spc="0" dirty="0">
                  <a:ln w="10160">
                    <a:solidFill>
                      <a:schemeClr val="accent2">
                        <a:lumMod val="50000"/>
                      </a:schemeClr>
                    </a:solidFill>
                    <a:prstDash val="solid"/>
                  </a:ln>
                  <a:solidFill>
                    <a:schemeClr val="accent2">
                      <a:lumMod val="75000"/>
                    </a:schemeClr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Gill Sans MT" pitchFamily="34" charset="0"/>
                </a:rPr>
                <a:t>Museum</a:t>
              </a:r>
            </a:p>
          </p:txBody>
        </p:sp>
      </p:grpSp>
      <p:grpSp>
        <p:nvGrpSpPr>
          <p:cNvPr id="2069" name="Group 2068"/>
          <p:cNvGrpSpPr/>
          <p:nvPr/>
        </p:nvGrpSpPr>
        <p:grpSpPr>
          <a:xfrm>
            <a:off x="6019800" y="3352800"/>
            <a:ext cx="2899329" cy="942548"/>
            <a:chOff x="6553200" y="1836999"/>
            <a:chExt cx="2590800" cy="799789"/>
          </a:xfrm>
        </p:grpSpPr>
        <p:sp>
          <p:nvSpPr>
            <p:cNvPr id="68" name="Rectangle 67"/>
            <p:cNvSpPr/>
            <p:nvPr/>
          </p:nvSpPr>
          <p:spPr>
            <a:xfrm>
              <a:off x="6595263" y="1836999"/>
              <a:ext cx="2548737" cy="799789"/>
            </a:xfrm>
            <a:prstGeom prst="rect">
              <a:avLst/>
            </a:prstGeom>
            <a:solidFill>
              <a:schemeClr val="bg1"/>
            </a:solidFill>
            <a:ln w="127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6200000" scaled="1"/>
                <a:tileRect/>
              </a:gradFill>
            </a:ln>
            <a:effectLst>
              <a:glow rad="63500">
                <a:schemeClr val="bg1">
                  <a:lumMod val="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0" rtlCol="0" anchor="ctr"/>
            <a:lstStyle/>
            <a:p>
              <a:endParaRPr lang="en-US" sz="2000" dirty="0">
                <a:solidFill>
                  <a:srgbClr val="EEECE1">
                    <a:lumMod val="25000"/>
                  </a:srgbClr>
                </a:solidFill>
                <a:latin typeface="Gill Sans MT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553200" y="1863150"/>
              <a:ext cx="1580229" cy="65290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2200" b="1" cap="none" spc="50" dirty="0">
                  <a:ln w="0">
                    <a:solidFill>
                      <a:schemeClr val="tx1"/>
                    </a:solidFill>
                  </a:ln>
                  <a:solidFill>
                    <a:srgbClr val="FFC000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Gill Sans MT" pitchFamily="34" charset="0"/>
                </a:rPr>
                <a:t>    </a:t>
              </a:r>
            </a:p>
            <a:p>
              <a:r>
                <a:rPr lang="en-US" sz="2200" b="1" cap="none" spc="50" dirty="0">
                  <a:ln w="0">
                    <a:solidFill>
                      <a:schemeClr val="tx1"/>
                    </a:solidFill>
                  </a:ln>
                  <a:solidFill>
                    <a:srgbClr val="FFC000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Gill Sans MT" pitchFamily="34" charset="0"/>
                </a:rPr>
                <a:t>Safari</a:t>
              </a:r>
              <a:r>
                <a:rPr lang="en-US" sz="2200" b="1" spc="50" dirty="0">
                  <a:ln w="0">
                    <a:solidFill>
                      <a:schemeClr val="tx1"/>
                    </a:solidFill>
                  </a:ln>
                  <a:solidFill>
                    <a:srgbClr val="FFC000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Gill Sans MT" pitchFamily="34" charset="0"/>
                </a:rPr>
                <a:t> </a:t>
              </a:r>
              <a:r>
                <a:rPr lang="en-US" sz="2200" b="1" cap="none" spc="50" dirty="0">
                  <a:ln w="0">
                    <a:solidFill>
                      <a:schemeClr val="tx1"/>
                    </a:solidFill>
                  </a:ln>
                  <a:solidFill>
                    <a:srgbClr val="FFC000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Gill Sans MT" pitchFamily="34" charset="0"/>
                </a:rPr>
                <a:t>Park</a:t>
              </a:r>
              <a:endParaRPr lang="en-US" sz="2200" b="1" cap="none" spc="50" dirty="0">
                <a:ln w="0"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endParaRPr>
            </a:p>
          </p:txBody>
        </p:sp>
        <p:pic>
          <p:nvPicPr>
            <p:cNvPr id="2058" name="Picture 205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0396" y="1977823"/>
              <a:ext cx="1010262" cy="629002"/>
            </a:xfrm>
            <a:prstGeom prst="rect">
              <a:avLst/>
            </a:prstGeom>
          </p:spPr>
        </p:pic>
      </p:grpSp>
      <p:sp>
        <p:nvSpPr>
          <p:cNvPr id="58" name="Action Button: Forward or Next 57">
            <a:hlinkClick r:id="" action="ppaction://hlinkshowjump?jump=nextslide" highlightClick="1"/>
          </p:cNvPr>
          <p:cNvSpPr/>
          <p:nvPr/>
        </p:nvSpPr>
        <p:spPr>
          <a:xfrm>
            <a:off x="3337677" y="2138291"/>
            <a:ext cx="263146" cy="168811"/>
          </a:xfrm>
          <a:prstGeom prst="actionButtonForwardNex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Action Button: Forward or Next 70">
            <a:hlinkClick r:id="" action="ppaction://hlinkshowjump?jump=nextslide" highlightClick="1"/>
          </p:cNvPr>
          <p:cNvSpPr/>
          <p:nvPr/>
        </p:nvSpPr>
        <p:spPr>
          <a:xfrm>
            <a:off x="3270635" y="4545160"/>
            <a:ext cx="263146" cy="168811"/>
          </a:xfrm>
          <a:prstGeom prst="actionButtonForwardNex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3202878" y="2094114"/>
            <a:ext cx="2893122" cy="1040257"/>
            <a:chOff x="121052" y="2096869"/>
            <a:chExt cx="2893122" cy="1040257"/>
          </a:xfrm>
        </p:grpSpPr>
        <p:grpSp>
          <p:nvGrpSpPr>
            <p:cNvPr id="2063" name="Group 2062"/>
            <p:cNvGrpSpPr/>
            <p:nvPr/>
          </p:nvGrpSpPr>
          <p:grpSpPr>
            <a:xfrm>
              <a:off x="121052" y="2096869"/>
              <a:ext cx="2850748" cy="971193"/>
              <a:chOff x="3219482" y="5108911"/>
              <a:chExt cx="2850748" cy="971193"/>
            </a:xfrm>
          </p:grpSpPr>
          <p:sp>
            <p:nvSpPr>
              <p:cNvPr id="51" name="Rectangle 50"/>
              <p:cNvSpPr/>
              <p:nvPr/>
            </p:nvSpPr>
            <p:spPr>
              <a:xfrm>
                <a:off x="3269079" y="5156734"/>
                <a:ext cx="2801151" cy="923370"/>
              </a:xfrm>
              <a:prstGeom prst="rect">
                <a:avLst/>
              </a:prstGeom>
              <a:solidFill>
                <a:schemeClr val="bg1"/>
              </a:solidFill>
              <a:ln w="1270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</a:ln>
              <a:effectLst>
                <a:glow rad="63500">
                  <a:schemeClr val="bg1">
                    <a:lumMod val="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0" rtlCol="0" anchor="ctr"/>
              <a:lstStyle/>
              <a:p>
                <a:endParaRPr lang="en-US" sz="2400" dirty="0">
                  <a:solidFill>
                    <a:srgbClr val="EEECE1">
                      <a:lumMod val="25000"/>
                    </a:srgbClr>
                  </a:solidFill>
                  <a:latin typeface="Gill Sans MT" pitchFamily="34" charset="0"/>
                </a:endParaRPr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3219482" y="5108911"/>
                <a:ext cx="2814219" cy="64633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b="1" cap="none" spc="0" dirty="0">
                    <a:ln w="12700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</a:ln>
                    <a:solidFill>
                      <a:schemeClr val="tx2"/>
                    </a:solidFill>
                    <a:effectLst>
                      <a:outerShdw dist="38100" dir="2640000" algn="bl" rotWithShape="0">
                        <a:schemeClr val="accent1"/>
                      </a:outerShdw>
                    </a:effectLst>
                    <a:latin typeface="Gill Sans MT" pitchFamily="34" charset="0"/>
                  </a:rPr>
                  <a:t>Hotel Del Coronado</a:t>
                </a:r>
              </a:p>
              <a:p>
                <a:pPr algn="ctr"/>
                <a:r>
                  <a:rPr lang="en-US" b="1" cap="none" spc="0" dirty="0">
                    <a:ln w="12700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</a:ln>
                    <a:solidFill>
                      <a:schemeClr val="tx2"/>
                    </a:solidFill>
                    <a:effectLst>
                      <a:outerShdw dist="38100" dir="2640000" algn="bl" rotWithShape="0">
                        <a:schemeClr val="accent1"/>
                      </a:outerShdw>
                    </a:effectLst>
                    <a:latin typeface="Gill Sans MT" pitchFamily="34" charset="0"/>
                  </a:rPr>
                  <a:t>Coronado Beaches </a:t>
                </a:r>
              </a:p>
            </p:txBody>
          </p:sp>
        </p:grpSp>
        <p:pic>
          <p:nvPicPr>
            <p:cNvPr id="2052" name="Picture 205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873" y="2743199"/>
              <a:ext cx="2821301" cy="393927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6172200" y="2127105"/>
            <a:ext cx="2819400" cy="920895"/>
            <a:chOff x="6310076" y="2057400"/>
            <a:chExt cx="2819400" cy="920895"/>
          </a:xfrm>
        </p:grpSpPr>
        <p:grpSp>
          <p:nvGrpSpPr>
            <p:cNvPr id="78" name="Group 77"/>
            <p:cNvGrpSpPr/>
            <p:nvPr/>
          </p:nvGrpSpPr>
          <p:grpSpPr>
            <a:xfrm>
              <a:off x="6310076" y="2057400"/>
              <a:ext cx="2819400" cy="920895"/>
              <a:chOff x="3506100" y="-57831"/>
              <a:chExt cx="2819400" cy="762000"/>
            </a:xfrm>
            <a:noFill/>
          </p:grpSpPr>
          <p:sp>
            <p:nvSpPr>
              <p:cNvPr id="80" name="Rectangle 79"/>
              <p:cNvSpPr/>
              <p:nvPr/>
            </p:nvSpPr>
            <p:spPr>
              <a:xfrm>
                <a:off x="3506100" y="-57831"/>
                <a:ext cx="2819400" cy="762000"/>
              </a:xfrm>
              <a:prstGeom prst="rect">
                <a:avLst/>
              </a:prstGeom>
              <a:grpFill/>
              <a:ln w="1270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</a:ln>
              <a:effectLst>
                <a:glow rad="63500">
                  <a:schemeClr val="bg1">
                    <a:lumMod val="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0" rtlCol="0" anchor="ctr"/>
              <a:lstStyle/>
              <a:p>
                <a:endParaRPr lang="en-US" sz="2000" dirty="0">
                  <a:solidFill>
                    <a:srgbClr val="EEECE1">
                      <a:lumMod val="25000"/>
                    </a:srgbClr>
                  </a:solidFill>
                  <a:latin typeface="Gill Sans MT" pitchFamily="34" charset="0"/>
                </a:endParaRPr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3593989" y="-22256"/>
                <a:ext cx="1645194" cy="687615"/>
              </a:xfrm>
              <a:prstGeom prst="rect">
                <a:avLst/>
              </a:prstGeom>
              <a:grp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2400" b="1" cap="none" spc="0" dirty="0">
                    <a:ln w="12700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</a:ln>
                    <a:solidFill>
                      <a:schemeClr val="bg2">
                        <a:lumMod val="25000"/>
                      </a:schemeClr>
                    </a:solidFill>
                    <a:effectLst/>
                    <a:latin typeface="Gill Sans MT" pitchFamily="34" charset="0"/>
                  </a:rPr>
                  <a:t>Old Town</a:t>
                </a:r>
              </a:p>
              <a:p>
                <a:pPr algn="ctr"/>
                <a:r>
                  <a:rPr lang="en-US" sz="2400" b="1" dirty="0">
                    <a:ln w="12700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</a:ln>
                    <a:solidFill>
                      <a:schemeClr val="bg2">
                        <a:lumMod val="25000"/>
                      </a:schemeClr>
                    </a:solidFill>
                    <a:latin typeface="Gill Sans MT" pitchFamily="34" charset="0"/>
                  </a:rPr>
                  <a:t>San Diego</a:t>
                </a:r>
                <a:endParaRPr lang="en-US" sz="2400" b="1" cap="none" spc="0" dirty="0">
                  <a:ln w="1270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solidFill>
                    <a:schemeClr val="bg2">
                      <a:lumMod val="25000"/>
                    </a:schemeClr>
                  </a:solidFill>
                  <a:effectLst/>
                </a:endParaRPr>
              </a:p>
            </p:txBody>
          </p:sp>
        </p:grpSp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3159" y="2187695"/>
              <a:ext cx="996883" cy="779493"/>
            </a:xfrm>
            <a:prstGeom prst="rect">
              <a:avLst/>
            </a:prstGeom>
            <a:noFill/>
          </p:spPr>
        </p:pic>
      </p:grpSp>
      <p:grpSp>
        <p:nvGrpSpPr>
          <p:cNvPr id="10" name="Group 9"/>
          <p:cNvGrpSpPr/>
          <p:nvPr/>
        </p:nvGrpSpPr>
        <p:grpSpPr>
          <a:xfrm>
            <a:off x="3124200" y="4455190"/>
            <a:ext cx="2819400" cy="955010"/>
            <a:chOff x="-3081828" y="5154135"/>
            <a:chExt cx="2819400" cy="955010"/>
          </a:xfrm>
        </p:grpSpPr>
        <p:grpSp>
          <p:nvGrpSpPr>
            <p:cNvPr id="73" name="Group 72"/>
            <p:cNvGrpSpPr/>
            <p:nvPr/>
          </p:nvGrpSpPr>
          <p:grpSpPr>
            <a:xfrm>
              <a:off x="-3081828" y="5154135"/>
              <a:ext cx="2819400" cy="938618"/>
              <a:chOff x="3368224" y="1927096"/>
              <a:chExt cx="2819400" cy="776666"/>
            </a:xfrm>
            <a:solidFill>
              <a:schemeClr val="bg1"/>
            </a:solidFill>
          </p:grpSpPr>
          <p:sp>
            <p:nvSpPr>
              <p:cNvPr id="75" name="Rectangle 74"/>
              <p:cNvSpPr/>
              <p:nvPr/>
            </p:nvSpPr>
            <p:spPr>
              <a:xfrm>
                <a:off x="3368224" y="1927096"/>
                <a:ext cx="2819400" cy="762000"/>
              </a:xfrm>
              <a:prstGeom prst="rect">
                <a:avLst/>
              </a:prstGeom>
              <a:grpFill/>
              <a:ln w="1270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</a:ln>
              <a:effectLst>
                <a:glow rad="63500">
                  <a:schemeClr val="bg1">
                    <a:lumMod val="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0" rtlCol="0" anchor="ctr"/>
              <a:lstStyle/>
              <a:p>
                <a:endParaRPr lang="en-US" sz="2000" dirty="0">
                  <a:solidFill>
                    <a:srgbClr val="EEECE1">
                      <a:lumMod val="25000"/>
                    </a:srgbClr>
                  </a:solidFill>
                  <a:latin typeface="Gill Sans MT" pitchFamily="34" charset="0"/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3691767" y="2016148"/>
                <a:ext cx="1317732" cy="687614"/>
              </a:xfrm>
              <a:prstGeom prst="rect">
                <a:avLst/>
              </a:prstGeom>
              <a:grp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2400" b="1" cap="none" spc="0" dirty="0">
                    <a:ln w="12700">
                      <a:solidFill>
                        <a:schemeClr val="accent5"/>
                      </a:solidFill>
                      <a:prstDash val="solid"/>
                    </a:ln>
                    <a:solidFill>
                      <a:schemeClr val="accent1"/>
                    </a:solidFill>
                    <a:effectLst/>
                    <a:latin typeface="Gill Sans MT" pitchFamily="34" charset="0"/>
                  </a:rPr>
                  <a:t>Liberty </a:t>
                </a:r>
              </a:p>
              <a:p>
                <a:pPr algn="ctr"/>
                <a:r>
                  <a:rPr lang="en-US" sz="2400" b="1" cap="none" spc="0" dirty="0">
                    <a:ln w="12700">
                      <a:solidFill>
                        <a:schemeClr val="accent5"/>
                      </a:solidFill>
                      <a:prstDash val="solid"/>
                    </a:ln>
                    <a:solidFill>
                      <a:schemeClr val="accent1"/>
                    </a:solidFill>
                    <a:effectLst/>
                    <a:latin typeface="Gill Sans MT" pitchFamily="34" charset="0"/>
                  </a:rPr>
                  <a:t>Station</a:t>
                </a:r>
                <a:endParaRPr lang="en-US" sz="2400" b="1" cap="none" spc="0" dirty="0">
                  <a:ln w="12700">
                    <a:solidFill>
                      <a:schemeClr val="accent5"/>
                    </a:solidFill>
                    <a:prstDash val="solid"/>
                  </a:ln>
                  <a:solidFill>
                    <a:schemeClr val="accent1"/>
                  </a:solidFill>
                  <a:effectLst/>
                </a:endParaRPr>
              </a:p>
            </p:txBody>
          </p:sp>
        </p:grpSp>
        <p:pic>
          <p:nvPicPr>
            <p:cNvPr id="2061" name="Picture 2060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33" t="29828" r="43333" b="52242"/>
            <a:stretch/>
          </p:blipFill>
          <p:spPr>
            <a:xfrm>
              <a:off x="-1313884" y="5227770"/>
              <a:ext cx="881375" cy="881375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202" y="165135"/>
            <a:ext cx="1681263" cy="1412261"/>
          </a:xfrm>
          <a:prstGeom prst="rect">
            <a:avLst/>
          </a:prstGeom>
        </p:spPr>
      </p:pic>
      <p:pic>
        <p:nvPicPr>
          <p:cNvPr id="2050" name="Picture 204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066800"/>
            <a:ext cx="1709826" cy="895569"/>
          </a:xfrm>
          <a:prstGeom prst="rect">
            <a:avLst/>
          </a:prstGeom>
        </p:spPr>
      </p:pic>
      <p:pic>
        <p:nvPicPr>
          <p:cNvPr id="2054" name="Picture 205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94" y="5978571"/>
            <a:ext cx="1401974" cy="847876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 rot="20305856">
            <a:off x="283855" y="585127"/>
            <a:ext cx="1143001" cy="518324"/>
            <a:chOff x="10058399" y="4230998"/>
            <a:chExt cx="1143001" cy="518324"/>
          </a:xfrm>
        </p:grpSpPr>
        <p:grpSp>
          <p:nvGrpSpPr>
            <p:cNvPr id="69" name="Group 68"/>
            <p:cNvGrpSpPr/>
            <p:nvPr/>
          </p:nvGrpSpPr>
          <p:grpSpPr>
            <a:xfrm>
              <a:off x="10134600" y="4230998"/>
              <a:ext cx="1066800" cy="518324"/>
              <a:chOff x="10134600" y="4230998"/>
              <a:chExt cx="1066800" cy="518324"/>
            </a:xfrm>
          </p:grpSpPr>
          <p:sp>
            <p:nvSpPr>
              <p:cNvPr id="74" name="Right Arrow 73"/>
              <p:cNvSpPr/>
              <p:nvPr/>
            </p:nvSpPr>
            <p:spPr>
              <a:xfrm rot="1737647">
                <a:off x="10460724" y="4651247"/>
                <a:ext cx="740609" cy="98075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ight Arrow 76"/>
              <p:cNvSpPr/>
              <p:nvPr/>
            </p:nvSpPr>
            <p:spPr>
              <a:xfrm rot="17749737">
                <a:off x="10460970" y="4277947"/>
                <a:ext cx="343943" cy="250046"/>
              </a:xfrm>
              <a:prstGeom prst="rightArrow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ight Arrow 78"/>
              <p:cNvSpPr/>
              <p:nvPr/>
            </p:nvSpPr>
            <p:spPr>
              <a:xfrm>
                <a:off x="10134600" y="4391802"/>
                <a:ext cx="1066800" cy="332598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accent4">
                    <a:lumMod val="75000"/>
                  </a:schemeClr>
                </a:solidFill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2" name="TextBox 71"/>
            <p:cNvSpPr txBox="1"/>
            <p:nvPr/>
          </p:nvSpPr>
          <p:spPr>
            <a:xfrm>
              <a:off x="10058399" y="4422757"/>
              <a:ext cx="114300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latin typeface="Arial Black" panose="020B0A04020102020204" pitchFamily="34" charset="0"/>
                </a:rPr>
                <a:t>On your own</a:t>
              </a:r>
            </a:p>
          </p:txBody>
        </p:sp>
      </p:grpSp>
      <p:sp>
        <p:nvSpPr>
          <p:cNvPr id="14" name="Action Button: Back or Previous 13">
            <a:hlinkClick r:id="rId16" action="ppaction://hlinksldjump" highlightClick="1"/>
          </p:cNvPr>
          <p:cNvSpPr/>
          <p:nvPr/>
        </p:nvSpPr>
        <p:spPr>
          <a:xfrm>
            <a:off x="201130" y="165135"/>
            <a:ext cx="408470" cy="139665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ction Button: Forward or Next 14">
            <a:hlinkClick r:id="" action="ppaction://hlinkshowjump?jump=nextslide" highlightClick="1"/>
          </p:cNvPr>
          <p:cNvSpPr/>
          <p:nvPr/>
        </p:nvSpPr>
        <p:spPr>
          <a:xfrm>
            <a:off x="609600" y="165135"/>
            <a:ext cx="353984" cy="139665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3590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46152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0904762"/>
              </p:ext>
            </p:extLst>
          </p:nvPr>
        </p:nvGraphicFramePr>
        <p:xfrm>
          <a:off x="2133600" y="1676401"/>
          <a:ext cx="3844745" cy="3050118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38447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875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Street Address: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1800 Cabrillo Memorial Drive,</a:t>
                      </a:r>
                      <a:br>
                        <a:rPr lang="en-US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San Diego 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501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Phone:  (619) 557-5450 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31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URL link: </a:t>
                      </a:r>
                      <a:r>
                        <a:rPr lang="en-US" b="1" dirty="0">
                          <a:hlinkClick r:id="rId2"/>
                        </a:rPr>
                        <a:t>https://www.nps.gov/cabr/index.htm</a:t>
                      </a:r>
                      <a:endParaRPr lang="en-US" b="1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228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Transportation: On own; inquire at the Manchester Grand Hyatt San Diego Concierge Desk.</a:t>
                      </a:r>
                      <a:endParaRPr lang="en-US" b="1" baseline="0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0" y="206429"/>
            <a:ext cx="8991600" cy="1200329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Gill Sans MT" pitchFamily="34" charset="0"/>
              </a:rPr>
              <a:t>Cabrillo Monument at Point Loma National Park</a:t>
            </a:r>
          </a:p>
          <a:p>
            <a:pPr algn="ctr"/>
            <a:endParaRPr lang="en-US" sz="2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00206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Gill Sans MT" pitchFamily="34" charset="0"/>
            </a:endParaRPr>
          </a:p>
          <a:p>
            <a:pPr algn="ctr"/>
            <a:r>
              <a:rPr lang="en-US" sz="2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Gill Sans MT" pitchFamily="34" charset="0"/>
              </a:rPr>
              <a:t>&amp;</a:t>
            </a:r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Gill Sans MT" pitchFamily="34" charset="0"/>
              </a:rPr>
              <a:t> </a:t>
            </a:r>
            <a:r>
              <a:rPr lang="en-US" sz="2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Gill Sans MT" pitchFamily="34" charset="0"/>
              </a:rPr>
              <a:t>Point Loma Tide Flats</a:t>
            </a:r>
            <a:endParaRPr lang="en-US" sz="2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00206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362200" y="4876800"/>
            <a:ext cx="3370622" cy="1828800"/>
            <a:chOff x="2725378" y="4517114"/>
            <a:chExt cx="3370622" cy="190792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5378" y="4517114"/>
              <a:ext cx="3370622" cy="190792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725378" y="5471078"/>
              <a:ext cx="116082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Pt. Loma </a:t>
              </a:r>
            </a:p>
            <a:p>
              <a:r>
                <a:rPr lang="en-US" b="1" dirty="0"/>
                <a:t>Tide Flats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045582" y="2895600"/>
            <a:ext cx="3022218" cy="2259941"/>
            <a:chOff x="5960419" y="1702459"/>
            <a:chExt cx="3022218" cy="225994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9382" y="1702459"/>
              <a:ext cx="3013255" cy="225994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960419" y="1894328"/>
              <a:ext cx="18030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Explorer Cabrillo </a:t>
              </a:r>
            </a:p>
            <a:p>
              <a:pPr algn="ctr"/>
              <a:r>
                <a:rPr lang="en-US" b="1" dirty="0"/>
                <a:t>Statue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6200" y="3013165"/>
            <a:ext cx="2133600" cy="1558835"/>
            <a:chOff x="76200" y="1676400"/>
            <a:chExt cx="2133600" cy="155883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1737716"/>
              <a:ext cx="1996692" cy="1497519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990600" y="1676400"/>
              <a:ext cx="1219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Pt. Loma </a:t>
              </a:r>
            </a:p>
            <a:p>
              <a:r>
                <a:rPr lang="en-US" sz="1600" b="1" dirty="0">
                  <a:solidFill>
                    <a:schemeClr val="bg1"/>
                  </a:solidFill>
                </a:rPr>
                <a:t>Lighthouse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 rot="20305856">
            <a:off x="283855" y="966127"/>
            <a:ext cx="1143001" cy="518324"/>
            <a:chOff x="10058399" y="4230998"/>
            <a:chExt cx="1143001" cy="518324"/>
          </a:xfrm>
        </p:grpSpPr>
        <p:grpSp>
          <p:nvGrpSpPr>
            <p:cNvPr id="17" name="Group 16"/>
            <p:cNvGrpSpPr/>
            <p:nvPr/>
          </p:nvGrpSpPr>
          <p:grpSpPr>
            <a:xfrm>
              <a:off x="10134600" y="4230998"/>
              <a:ext cx="1066800" cy="518324"/>
              <a:chOff x="10134600" y="4230998"/>
              <a:chExt cx="1066800" cy="518324"/>
            </a:xfrm>
          </p:grpSpPr>
          <p:sp>
            <p:nvSpPr>
              <p:cNvPr id="19" name="Right Arrow 18"/>
              <p:cNvSpPr/>
              <p:nvPr/>
            </p:nvSpPr>
            <p:spPr>
              <a:xfrm rot="1737647">
                <a:off x="10460724" y="4651247"/>
                <a:ext cx="740609" cy="98075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ight Arrow 19"/>
              <p:cNvSpPr/>
              <p:nvPr/>
            </p:nvSpPr>
            <p:spPr>
              <a:xfrm rot="17749737">
                <a:off x="10460970" y="4277947"/>
                <a:ext cx="343943" cy="250046"/>
              </a:xfrm>
              <a:prstGeom prst="rightArrow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ight Arrow 20"/>
              <p:cNvSpPr/>
              <p:nvPr/>
            </p:nvSpPr>
            <p:spPr>
              <a:xfrm>
                <a:off x="10134600" y="4391802"/>
                <a:ext cx="1066800" cy="332598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accent4">
                    <a:lumMod val="75000"/>
                  </a:schemeClr>
                </a:solidFill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10058399" y="4422757"/>
              <a:ext cx="114300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latin typeface="Arial Black" panose="020B0A04020102020204" pitchFamily="34" charset="0"/>
                </a:rPr>
                <a:t>On your own</a:t>
              </a:r>
            </a:p>
          </p:txBody>
        </p:sp>
      </p:grpSp>
      <p:sp>
        <p:nvSpPr>
          <p:cNvPr id="12" name="Action Button: Forward or Next 11">
            <a:hlinkClick r:id="" action="ppaction://hlinkshowjump?jump=nextslide" highlightClick="1"/>
          </p:cNvPr>
          <p:cNvSpPr/>
          <p:nvPr/>
        </p:nvSpPr>
        <p:spPr>
          <a:xfrm>
            <a:off x="76200" y="206429"/>
            <a:ext cx="381000" cy="17457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0676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rot="5400000">
            <a:off x="724694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5400000">
            <a:off x="3578730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6439694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-76200" y="4572000"/>
            <a:ext cx="459036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hlinkClick r:id="rId2"/>
              </a:rPr>
              <a:t>http://sandiego.about.com/od/funforthefamily/a/San-Diego-Family-Coaster-Crawl.htm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Directions:</a:t>
            </a:r>
          </a:p>
          <a:p>
            <a:r>
              <a:rPr lang="en-US" b="1" dirty="0"/>
              <a:t>     Either walk or take Trolley to </a:t>
            </a:r>
            <a:r>
              <a:rPr lang="en-US" b="1" dirty="0" err="1"/>
              <a:t>Sante</a:t>
            </a:r>
            <a:r>
              <a:rPr lang="en-US" b="1" dirty="0"/>
              <a:t> Fe            </a:t>
            </a:r>
          </a:p>
          <a:p>
            <a:r>
              <a:rPr lang="en-US" b="1" dirty="0"/>
              <a:t>     Station to board Coaster train; ask the hotel</a:t>
            </a:r>
          </a:p>
          <a:p>
            <a:r>
              <a:rPr lang="en-US" b="1" dirty="0"/>
              <a:t>     Concierge for Coaster times.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016" y="3713196"/>
            <a:ext cx="4482784" cy="299240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864246" y="139005"/>
            <a:ext cx="263155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tx2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Gill Sans MT" pitchFamily="34" charset="0"/>
              </a:rPr>
              <a:t>Coaster Train </a:t>
            </a:r>
          </a:p>
          <a:p>
            <a:pPr algn="ctr"/>
            <a:r>
              <a:rPr lang="en-US" sz="2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tx2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Gill Sans MT" pitchFamily="34" charset="0"/>
              </a:rPr>
              <a:t>Trip For Kids</a:t>
            </a:r>
            <a:endParaRPr lang="en-US" sz="2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chemeClr val="tx2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/>
            <a:r>
              <a:rPr lang="en-US" sz="2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tx2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All Day Event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600200"/>
            <a:ext cx="4437968" cy="28837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96219" y="381000"/>
            <a:ext cx="444778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The </a:t>
            </a:r>
            <a:r>
              <a:rPr lang="en-US" b="1" dirty="0">
                <a:hlinkClick r:id="rId5"/>
              </a:rPr>
              <a:t>San Diego Coaster</a:t>
            </a:r>
            <a:r>
              <a:rPr lang="en-US" b="1" dirty="0"/>
              <a:t> is a train that travels along the coast of San Diego County from downtown San Diego up to Oceanside.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Kids will enjoy the excitement of riding on a train, plus the ocean views outside the window.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 Get off at just one Coaster stop, or explore the area around several of them during your day.</a:t>
            </a:r>
          </a:p>
        </p:txBody>
      </p:sp>
      <p:grpSp>
        <p:nvGrpSpPr>
          <p:cNvPr id="13" name="Group 12"/>
          <p:cNvGrpSpPr/>
          <p:nvPr/>
        </p:nvGrpSpPr>
        <p:grpSpPr>
          <a:xfrm rot="20305856">
            <a:off x="249544" y="661327"/>
            <a:ext cx="1143001" cy="518324"/>
            <a:chOff x="10058399" y="4230998"/>
            <a:chExt cx="1143001" cy="518324"/>
          </a:xfrm>
        </p:grpSpPr>
        <p:grpSp>
          <p:nvGrpSpPr>
            <p:cNvPr id="16" name="Group 15"/>
            <p:cNvGrpSpPr/>
            <p:nvPr/>
          </p:nvGrpSpPr>
          <p:grpSpPr>
            <a:xfrm>
              <a:off x="10134600" y="4230998"/>
              <a:ext cx="1066800" cy="518324"/>
              <a:chOff x="10134600" y="4230998"/>
              <a:chExt cx="1066800" cy="518324"/>
            </a:xfrm>
          </p:grpSpPr>
          <p:sp>
            <p:nvSpPr>
              <p:cNvPr id="18" name="Right Arrow 17"/>
              <p:cNvSpPr/>
              <p:nvPr/>
            </p:nvSpPr>
            <p:spPr>
              <a:xfrm rot="1737647">
                <a:off x="10460724" y="4651247"/>
                <a:ext cx="740609" cy="98075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ight Arrow 18"/>
              <p:cNvSpPr/>
              <p:nvPr/>
            </p:nvSpPr>
            <p:spPr>
              <a:xfrm rot="17749737">
                <a:off x="10460970" y="4277947"/>
                <a:ext cx="343943" cy="250046"/>
              </a:xfrm>
              <a:prstGeom prst="rightArrow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ight Arrow 19"/>
              <p:cNvSpPr/>
              <p:nvPr/>
            </p:nvSpPr>
            <p:spPr>
              <a:xfrm>
                <a:off x="10134600" y="4391802"/>
                <a:ext cx="1066800" cy="332598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accent4">
                    <a:lumMod val="75000"/>
                  </a:schemeClr>
                </a:solidFill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10058399" y="4422757"/>
              <a:ext cx="114300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latin typeface="Arial Black" panose="020B0A04020102020204" pitchFamily="34" charset="0"/>
                </a:rPr>
                <a:t>On your own</a:t>
              </a:r>
            </a:p>
          </p:txBody>
        </p:sp>
      </p:grpSp>
      <p:sp>
        <p:nvSpPr>
          <p:cNvPr id="5" name="Action Button: Forward or Next 4">
            <a:hlinkClick r:id="" action="ppaction://hlinkshowjump?jump=nextslide" highlightClick="1"/>
          </p:cNvPr>
          <p:cNvSpPr/>
          <p:nvPr/>
        </p:nvSpPr>
        <p:spPr>
          <a:xfrm>
            <a:off x="152400" y="139005"/>
            <a:ext cx="304800" cy="89595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9373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46152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8192276"/>
              </p:ext>
            </p:extLst>
          </p:nvPr>
        </p:nvGraphicFramePr>
        <p:xfrm>
          <a:off x="0" y="1066799"/>
          <a:ext cx="9220200" cy="5715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89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12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411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Information about</a:t>
                      </a:r>
                      <a:r>
                        <a:rPr lang="en-US" b="1" baseline="0" dirty="0">
                          <a:solidFill>
                            <a:schemeClr val="tx1"/>
                          </a:solidFill>
                        </a:rPr>
                        <a:t> Disneyland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Street Address: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1313 Disneyland Drive, Anaheim</a:t>
                      </a:r>
                    </a:p>
                  </a:txBody>
                  <a:tcPr>
                    <a:solidFill>
                      <a:srgbClr val="FEDA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Amtrak:  Transportation to 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</a:rPr>
                        <a:t>Disneyland from </a:t>
                      </a:r>
                    </a:p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chemeClr val="tx1"/>
                          </a:solidFill>
                        </a:rPr>
                        <a:t>Manchester Grand Hyatt San Diego</a:t>
                      </a:r>
                    </a:p>
                    <a:p>
                      <a:pPr marL="742950" marR="0" lvl="1" indent="-28575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b="1" dirty="0">
                          <a:hlinkClick r:id="rId2"/>
                        </a:rPr>
                        <a:t>https://www.amtrak.com/planning-booking</a:t>
                      </a:r>
                      <a:endParaRPr lang="en-US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32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Phone#: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(714) 781-4565</a:t>
                      </a:r>
                    </a:p>
                    <a:p>
                      <a:r>
                        <a:rPr lang="en-US" b="1" dirty="0"/>
                        <a:t> 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1" dirty="0"/>
                        <a:t>Surfliner by Amtrak</a:t>
                      </a:r>
                      <a:r>
                        <a:rPr lang="en-US" b="1" baseline="0" dirty="0"/>
                        <a:t> - </a:t>
                      </a:r>
                      <a:r>
                        <a:rPr lang="en-US" b="1" dirty="0"/>
                        <a:t>San Diego – Santa Fe Depot </a:t>
                      </a:r>
                      <a:br>
                        <a:rPr lang="en-US" b="1" dirty="0"/>
                      </a:br>
                      <a:r>
                        <a:rPr lang="en-US" b="1" dirty="0"/>
                        <a:t>1050 </a:t>
                      </a:r>
                      <a:r>
                        <a:rPr lang="en-US" b="1" dirty="0" err="1"/>
                        <a:t>Kettner</a:t>
                      </a:r>
                      <a:r>
                        <a:rPr lang="en-US" b="1" dirty="0"/>
                        <a:t> Boulevard </a:t>
                      </a:r>
                      <a:br>
                        <a:rPr lang="en-US" b="1" dirty="0"/>
                      </a:br>
                      <a:r>
                        <a:rPr lang="en-US" b="1" dirty="0"/>
                        <a:t>San Diego</a:t>
                      </a:r>
                    </a:p>
                  </a:txBody>
                  <a:tcPr>
                    <a:solidFill>
                      <a:srgbClr val="FEDA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2875"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URL Address: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hlinkClick r:id="rId3"/>
                        </a:rPr>
                        <a:t>https://disneyland.disney.go.com/</a:t>
                      </a:r>
                      <a:endParaRPr lang="en-US" b="1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dirty="0"/>
                    </a:p>
                  </a:txBody>
                  <a:tcPr>
                    <a:solidFill>
                      <a:srgbClr val="FEDAFC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1" dirty="0"/>
                        <a:t>When you board, you will want to sit upstairs on the west side of the train to get the best views.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92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b="1" dirty="0"/>
                        <a:t>The Anaheim station</a:t>
                      </a:r>
                      <a:r>
                        <a:rPr lang="en-US" b="1" baseline="0" dirty="0"/>
                        <a:t> is</a:t>
                      </a:r>
                      <a:r>
                        <a:rPr lang="en-US" b="1" dirty="0"/>
                        <a:t> approximately 2.5 miles from Disneyland.</a:t>
                      </a:r>
                    </a:p>
                  </a:txBody>
                  <a:tcPr>
                    <a:solidFill>
                      <a:srgbClr val="FEDA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8503">
                <a:tc rowSpan="4"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1" dirty="0"/>
                        <a:t>Amtrak offers train service on the Surfliner</a:t>
                      </a:r>
                      <a:r>
                        <a:rPr lang="en-US" sz="1800" b="1" baseline="0" dirty="0"/>
                        <a:t> to Disneyland.</a:t>
                      </a:r>
                      <a:endParaRPr lang="en-US" sz="1800" b="1" dirty="0"/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1" dirty="0"/>
                        <a:t> The </a:t>
                      </a:r>
                      <a:r>
                        <a:rPr lang="en-US" sz="1800" b="1" dirty="0" err="1"/>
                        <a:t>Surfliner</a:t>
                      </a:r>
                      <a:r>
                        <a:rPr lang="en-US" sz="1800" b="1" dirty="0"/>
                        <a:t> leaves from</a:t>
                      </a:r>
                      <a:r>
                        <a:rPr lang="en-US" sz="1800" b="1" baseline="0" dirty="0"/>
                        <a:t> Santa Fe Depot. 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42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b="1" dirty="0"/>
                        <a:t>Once at the Anaheim station, buy a pass for Anaheim Resort Transportation directly to Disneyland or take a taxi to the park.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52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b="1" dirty="0"/>
                        <a:t>The trip takes just under two hours each way. </a:t>
                      </a:r>
                    </a:p>
                  </a:txBody>
                  <a:tcPr>
                    <a:solidFill>
                      <a:srgbClr val="FEDA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104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1" baseline="0" dirty="0"/>
                        <a:t>Check concierge for schedules and prices.</a:t>
                      </a:r>
                      <a:endParaRPr lang="en-US" sz="1800" b="1" dirty="0"/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b="1" dirty="0"/>
                    </a:p>
                  </a:txBody>
                  <a:tcP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1219200" y="76200"/>
            <a:ext cx="7010400" cy="95410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DD11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ill Sans MT" pitchFamily="34" charset="0"/>
              </a:rPr>
              <a:t>Disneyland:  </a:t>
            </a:r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DD11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ill Sans MT" pitchFamily="34" charset="0"/>
              </a:rPr>
              <a:t>Happiest Place On Earth</a:t>
            </a:r>
          </a:p>
          <a:p>
            <a:pPr algn="ctr"/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DD11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ill Sans MT" pitchFamily="34" charset="0"/>
              </a:rPr>
              <a:t>It is possible to get there !!!</a:t>
            </a:r>
            <a:endParaRPr lang="en-US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DD11C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655" y="0"/>
            <a:ext cx="1229895" cy="1219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-76200"/>
            <a:ext cx="1238250" cy="135574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 rot="20305856">
            <a:off x="2950855" y="1804327"/>
            <a:ext cx="1143001" cy="518324"/>
            <a:chOff x="10058399" y="4230998"/>
            <a:chExt cx="1143001" cy="518324"/>
          </a:xfrm>
        </p:grpSpPr>
        <p:grpSp>
          <p:nvGrpSpPr>
            <p:cNvPr id="8" name="Group 7"/>
            <p:cNvGrpSpPr/>
            <p:nvPr/>
          </p:nvGrpSpPr>
          <p:grpSpPr>
            <a:xfrm>
              <a:off x="10134600" y="4230998"/>
              <a:ext cx="1066800" cy="518324"/>
              <a:chOff x="10134600" y="4230998"/>
              <a:chExt cx="1066800" cy="518324"/>
            </a:xfrm>
          </p:grpSpPr>
          <p:sp>
            <p:nvSpPr>
              <p:cNvPr id="11" name="Right Arrow 10"/>
              <p:cNvSpPr/>
              <p:nvPr/>
            </p:nvSpPr>
            <p:spPr>
              <a:xfrm rot="1737647">
                <a:off x="10460724" y="4651247"/>
                <a:ext cx="740609" cy="98075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ight Arrow 11"/>
              <p:cNvSpPr/>
              <p:nvPr/>
            </p:nvSpPr>
            <p:spPr>
              <a:xfrm rot="17749737">
                <a:off x="10460970" y="4277947"/>
                <a:ext cx="343943" cy="250046"/>
              </a:xfrm>
              <a:prstGeom prst="rightArrow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ight Arrow 12"/>
              <p:cNvSpPr/>
              <p:nvPr/>
            </p:nvSpPr>
            <p:spPr>
              <a:xfrm>
                <a:off x="10134600" y="4391802"/>
                <a:ext cx="1066800" cy="332598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accent4">
                    <a:lumMod val="75000"/>
                  </a:schemeClr>
                </a:solidFill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10058399" y="4422757"/>
              <a:ext cx="114300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latin typeface="Arial Black" panose="020B0A04020102020204" pitchFamily="34" charset="0"/>
                </a:rPr>
                <a:t>On your own</a:t>
              </a:r>
            </a:p>
          </p:txBody>
        </p:sp>
      </p:grpSp>
      <p:sp>
        <p:nvSpPr>
          <p:cNvPr id="6" name="Action Button: Forward or Next 5">
            <a:hlinkClick r:id="" action="ppaction://hlinkshowjump?jump=nextslide" highlightClick="1"/>
          </p:cNvPr>
          <p:cNvSpPr/>
          <p:nvPr/>
        </p:nvSpPr>
        <p:spPr>
          <a:xfrm>
            <a:off x="76200" y="76200"/>
            <a:ext cx="400050" cy="1524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1199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2428788"/>
              </p:ext>
            </p:extLst>
          </p:nvPr>
        </p:nvGraphicFramePr>
        <p:xfrm>
          <a:off x="0" y="1584960"/>
          <a:ext cx="9143999" cy="5638800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33177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22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940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3880">
                <a:tc gridSpan="3"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.  Please visit the Companion Suite, the Manchester Grand Hyatt Marine Room.</a:t>
                      </a:r>
                      <a:endParaRPr lang="en-US" sz="2000" baseline="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    (Located adjacent to Sally's Restaurant,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 and by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 Seaport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 Village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overlooking the bay.)</a:t>
                      </a: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Networking opportunities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Light breakfast available for Registered Companions,</a:t>
                      </a:r>
                    </a:p>
                    <a:p>
                      <a:pPr marL="457200" lvl="1" indent="0">
                        <a:buFont typeface="Arial" panose="020B0604020202020204" pitchFamily="34" charset="0"/>
                        <a:buNone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     information on activities and fellowship.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Open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7:00 am to 4:00 pm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520">
                <a:tc gridSpan="3"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2. Mass Transportation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</a:rPr>
                        <a:t> in San Diego:  Metropolitan Transit System (MTS)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lg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26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/>
                        <a:t>MTS General Information: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baseline="0" dirty="0"/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1" baseline="0" dirty="0"/>
                        <a:t>URL:</a:t>
                      </a:r>
                      <a:r>
                        <a:rPr lang="en-US" dirty="0">
                          <a:hlinkClick r:id="rId2"/>
                        </a:rPr>
                        <a:t>https://www.virtualtourist.com/travel/North_America/UnitedStates_of_America/California/San_Diego755464/Transportation-San_Diego-TG-C-1.html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lg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Dot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b="1" dirty="0"/>
                        <a:t>A Compass Card</a:t>
                      </a:r>
                      <a:r>
                        <a:rPr lang="en-US" b="1" baseline="0" dirty="0"/>
                        <a:t> is useful to ride the bus, trolley and coaster. 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b="1" baseline="0" dirty="0"/>
                        <a:t>Can be filled online or </a:t>
                      </a:r>
                      <a:r>
                        <a:rPr lang="en-US" b="1" baseline="0" dirty="0" err="1"/>
                        <a:t>url</a:t>
                      </a:r>
                      <a:r>
                        <a:rPr lang="en-US" b="1" baseline="0" dirty="0"/>
                        <a:t> below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b="1" dirty="0"/>
                        <a:t>URL:</a:t>
                      </a:r>
                      <a:r>
                        <a:rPr lang="en-US" dirty="0">
                          <a:hlinkClick r:id="rId3"/>
                        </a:rPr>
                        <a:t>http://511sd.com/compass/compass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Dot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1" dirty="0"/>
                        <a:t>Need Transportation Information?   Please ask the  Hyatt’s Concierge Staff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800" b="1" baseline="0" dirty="0"/>
                        <a:t>                 URL:</a:t>
                      </a:r>
                      <a:r>
                        <a:rPr lang="en-US" sz="1800" dirty="0">
                          <a:hlinkClick r:id="rId4"/>
                        </a:rPr>
                        <a:t>https://manchester.grand.hyatt.com/en/hotel/our-hotel/transportation.html</a:t>
                      </a:r>
                      <a:endParaRPr lang="en-US" sz="180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Dot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lgDashDot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5554"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. Downtown Visitor’s Center Address: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</a:rPr>
                        <a:t>996 N Harbor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+mn-lt"/>
                        </a:rPr>
                        <a:t>Dr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latin typeface="+mn-lt"/>
                        </a:rPr>
                        <a:t>    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</a:rPr>
                        <a:t>Phone:  (619) 236-1242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2636224" y="152400"/>
            <a:ext cx="422808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Some Basic Information</a:t>
            </a:r>
          </a:p>
          <a:p>
            <a:pPr algn="ctr"/>
            <a:r>
              <a:rPr lang="en-US" sz="2800" b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(Nuts and Bolts)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58992"/>
            <a:ext cx="1033178" cy="10090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2286000"/>
            <a:ext cx="1420246" cy="10850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551" y="173060"/>
            <a:ext cx="1033178" cy="100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1171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6537662"/>
              </p:ext>
            </p:extLst>
          </p:nvPr>
        </p:nvGraphicFramePr>
        <p:xfrm>
          <a:off x="4339988" y="1"/>
          <a:ext cx="4800600" cy="64159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0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1429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Hotel Del Coronado and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Beaches via the Ferry</a:t>
                      </a:r>
                    </a:p>
                  </a:txBody>
                  <a:tcPr>
                    <a:solidFill>
                      <a:srgbClr val="75E7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912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Family fun / romantic venues/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beach and water activities. </a:t>
                      </a:r>
                    </a:p>
                  </a:txBody>
                  <a:tcPr>
                    <a:solidFill>
                      <a:srgbClr val="4DBB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0430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Ferry tickets may be purchased at: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The Broadway Pier, 5th Ave Landing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b="1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  or 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Coronado Ferry Landing</a:t>
                      </a:r>
                      <a:endParaRPr lang="en-US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37949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2000" b="1" dirty="0"/>
                        <a:t>Hotel Del Bus 904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1" dirty="0"/>
                        <a:t>Leaves from Ferry Landing in Coronado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1" dirty="0"/>
                        <a:t>It</a:t>
                      </a:r>
                      <a:r>
                        <a:rPr lang="en-US" b="1" baseline="0" dirty="0"/>
                        <a:t> w</a:t>
                      </a:r>
                      <a:r>
                        <a:rPr lang="en-US" b="1" dirty="0"/>
                        <a:t>ill take you to Hotel Del Coronado.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1" dirty="0"/>
                        <a:t>Day Pass is $5.00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4DBB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55469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2000" b="1" dirty="0">
                          <a:cs typeface="Arial" panose="020B0604020202020204" pitchFamily="34" charset="0"/>
                        </a:rPr>
                        <a:t>Coronado Ferry URL: 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1" dirty="0">
                          <a:cs typeface="Arial" panose="020B0604020202020204" pitchFamily="34" charset="0"/>
                          <a:hlinkClick r:id="rId2"/>
                        </a:rPr>
                        <a:t>http://www.coronadoferrylandingshops.com/ferry-info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1" dirty="0">
                          <a:cs typeface="Arial" panose="020B0604020202020204" pitchFamily="34" charset="0"/>
                        </a:rPr>
                        <a:t>Phone:  (619) 234-4111</a:t>
                      </a:r>
                    </a:p>
                  </a:txBody>
                  <a:tcPr>
                    <a:solidFill>
                      <a:srgbClr val="75E7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Action Button: Forward or Next 6">
            <a:hlinkClick r:id="" action="ppaction://hlinkshowjump?jump=nextslide" highlightClick="1"/>
          </p:cNvPr>
          <p:cNvSpPr/>
          <p:nvPr/>
        </p:nvSpPr>
        <p:spPr>
          <a:xfrm>
            <a:off x="450059" y="0"/>
            <a:ext cx="381000" cy="176114"/>
          </a:xfrm>
          <a:prstGeom prst="actionButtonForwardNex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2" y="1371600"/>
            <a:ext cx="4178068" cy="5486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2438400"/>
            <a:ext cx="1306315" cy="10600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89132" y="0"/>
            <a:ext cx="4178068" cy="138752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 rot="20305856">
            <a:off x="4669145" y="2788171"/>
            <a:ext cx="1143001" cy="518324"/>
            <a:chOff x="10058399" y="4230998"/>
            <a:chExt cx="1143001" cy="518324"/>
          </a:xfrm>
        </p:grpSpPr>
        <p:grpSp>
          <p:nvGrpSpPr>
            <p:cNvPr id="10" name="Group 9"/>
            <p:cNvGrpSpPr/>
            <p:nvPr/>
          </p:nvGrpSpPr>
          <p:grpSpPr>
            <a:xfrm>
              <a:off x="10134600" y="4230998"/>
              <a:ext cx="1066800" cy="518324"/>
              <a:chOff x="10134600" y="4230998"/>
              <a:chExt cx="1066800" cy="518324"/>
            </a:xfrm>
          </p:grpSpPr>
          <p:sp>
            <p:nvSpPr>
              <p:cNvPr id="14" name="Right Arrow 13"/>
              <p:cNvSpPr/>
              <p:nvPr/>
            </p:nvSpPr>
            <p:spPr>
              <a:xfrm rot="1737647">
                <a:off x="10460724" y="4651247"/>
                <a:ext cx="740609" cy="98075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ight Arrow 14"/>
              <p:cNvSpPr/>
              <p:nvPr/>
            </p:nvSpPr>
            <p:spPr>
              <a:xfrm rot="17749737">
                <a:off x="10460970" y="4277947"/>
                <a:ext cx="343943" cy="250046"/>
              </a:xfrm>
              <a:prstGeom prst="rightArrow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ight Arrow 15"/>
              <p:cNvSpPr/>
              <p:nvPr/>
            </p:nvSpPr>
            <p:spPr>
              <a:xfrm>
                <a:off x="10134600" y="4391802"/>
                <a:ext cx="1066800" cy="332598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accent4">
                    <a:lumMod val="75000"/>
                  </a:schemeClr>
                </a:solidFill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10058399" y="4422757"/>
              <a:ext cx="114300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latin typeface="Arial Black" panose="020B0A04020102020204" pitchFamily="34" charset="0"/>
                </a:rPr>
                <a:t>On your own</a:t>
              </a:r>
            </a:p>
          </p:txBody>
        </p:sp>
      </p:grpSp>
      <p:sp>
        <p:nvSpPr>
          <p:cNvPr id="2" name="Action Button: Forward or Next 1">
            <a:hlinkClick r:id="" action="ppaction://hlinkshowjump?jump=nextslide" highlightClick="1"/>
          </p:cNvPr>
          <p:cNvSpPr/>
          <p:nvPr/>
        </p:nvSpPr>
        <p:spPr>
          <a:xfrm>
            <a:off x="4503921" y="625520"/>
            <a:ext cx="360927" cy="136479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852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ight Arrow 14"/>
          <p:cNvSpPr/>
          <p:nvPr/>
        </p:nvSpPr>
        <p:spPr>
          <a:xfrm>
            <a:off x="3733800" y="594605"/>
            <a:ext cx="381000" cy="304800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300841" y="685800"/>
            <a:ext cx="2509159" cy="1219200"/>
            <a:chOff x="6493499" y="304800"/>
            <a:chExt cx="2509159" cy="121920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3499" y="419970"/>
              <a:ext cx="2509159" cy="1104030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5099" y="304800"/>
              <a:ext cx="842564" cy="785732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rot="20305856">
            <a:off x="174301" y="887054"/>
            <a:ext cx="1193623" cy="518324"/>
            <a:chOff x="10007777" y="4230998"/>
            <a:chExt cx="1193623" cy="518324"/>
          </a:xfrm>
        </p:grpSpPr>
        <p:grpSp>
          <p:nvGrpSpPr>
            <p:cNvPr id="10" name="Group 9"/>
            <p:cNvGrpSpPr/>
            <p:nvPr/>
          </p:nvGrpSpPr>
          <p:grpSpPr>
            <a:xfrm>
              <a:off x="10134600" y="4230998"/>
              <a:ext cx="1066800" cy="518324"/>
              <a:chOff x="10134600" y="4230998"/>
              <a:chExt cx="1066800" cy="518324"/>
            </a:xfrm>
          </p:grpSpPr>
          <p:sp>
            <p:nvSpPr>
              <p:cNvPr id="13" name="Right Arrow 12"/>
              <p:cNvSpPr/>
              <p:nvPr/>
            </p:nvSpPr>
            <p:spPr>
              <a:xfrm rot="1737647">
                <a:off x="10460724" y="4651247"/>
                <a:ext cx="740609" cy="98075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ight Arrow 15"/>
              <p:cNvSpPr/>
              <p:nvPr/>
            </p:nvSpPr>
            <p:spPr>
              <a:xfrm rot="17749737">
                <a:off x="10460970" y="4277947"/>
                <a:ext cx="343943" cy="250046"/>
              </a:xfrm>
              <a:prstGeom prst="rightArrow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ight Arrow 16"/>
              <p:cNvSpPr/>
              <p:nvPr/>
            </p:nvSpPr>
            <p:spPr>
              <a:xfrm>
                <a:off x="10134600" y="4391802"/>
                <a:ext cx="1066800" cy="332598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accent4">
                    <a:lumMod val="75000"/>
                  </a:schemeClr>
                </a:solidFill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10007777" y="4407920"/>
              <a:ext cx="114300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latin typeface="Arial Black" panose="020B0A04020102020204" pitchFamily="34" charset="0"/>
                </a:rPr>
                <a:t>On your own</a:t>
              </a: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2682286"/>
              </p:ext>
            </p:extLst>
          </p:nvPr>
        </p:nvGraphicFramePr>
        <p:xfrm>
          <a:off x="6172200" y="2133600"/>
          <a:ext cx="2895600" cy="449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95800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Directions: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Take</a:t>
                      </a:r>
                      <a:r>
                        <a:rPr lang="en-US" sz="1800" b="1" baseline="0" dirty="0">
                          <a:solidFill>
                            <a:schemeClr val="tx1"/>
                          </a:solidFill>
                        </a:rPr>
                        <a:t> the Coaster from </a:t>
                      </a:r>
                      <a:r>
                        <a:rPr lang="en-US" sz="1800" b="1" baseline="0" dirty="0" err="1">
                          <a:solidFill>
                            <a:schemeClr val="tx1"/>
                          </a:solidFill>
                        </a:rPr>
                        <a:t>Sante</a:t>
                      </a:r>
                      <a:r>
                        <a:rPr lang="en-US" sz="1800" b="1" baseline="0" dirty="0">
                          <a:solidFill>
                            <a:schemeClr val="tx1"/>
                          </a:solidFill>
                        </a:rPr>
                        <a:t> Fe Depot to </a:t>
                      </a:r>
                      <a:r>
                        <a:rPr lang="en-US" sz="1800" b="1" baseline="0" dirty="0" err="1">
                          <a:solidFill>
                            <a:schemeClr val="tx1"/>
                          </a:solidFill>
                        </a:rPr>
                        <a:t>Legoland</a:t>
                      </a:r>
                      <a:endParaRPr lang="en-US" sz="1800" b="1" baseline="0" dirty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1" baseline="0" dirty="0">
                          <a:solidFill>
                            <a:schemeClr val="tx1"/>
                          </a:solidFill>
                        </a:rPr>
                        <a:t>Call “Carlsbad Flex” 855-844-1454 BEFORE you get on the coaster to arrange for bus shuttle  to </a:t>
                      </a:r>
                      <a:r>
                        <a:rPr lang="en-US" sz="1800" b="1" baseline="0" dirty="0" err="1">
                          <a:solidFill>
                            <a:schemeClr val="tx1"/>
                          </a:solidFill>
                        </a:rPr>
                        <a:t>Legoland</a:t>
                      </a:r>
                      <a:r>
                        <a:rPr lang="en-US" sz="1800" b="1" baseline="0" dirty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1" baseline="0" dirty="0">
                          <a:solidFill>
                            <a:schemeClr val="tx1"/>
                          </a:solidFill>
                        </a:rPr>
                        <a:t>Take the coaster from </a:t>
                      </a:r>
                      <a:r>
                        <a:rPr lang="en-US" sz="1800" b="1" baseline="0" dirty="0" err="1">
                          <a:solidFill>
                            <a:schemeClr val="tx1"/>
                          </a:solidFill>
                        </a:rPr>
                        <a:t>Sante</a:t>
                      </a:r>
                      <a:r>
                        <a:rPr lang="en-US" sz="1800" b="1" baseline="0" dirty="0">
                          <a:solidFill>
                            <a:schemeClr val="tx1"/>
                          </a:solidFill>
                        </a:rPr>
                        <a:t> Fe Depot to Carlsbad Poinsettia station then Flex to </a:t>
                      </a:r>
                      <a:r>
                        <a:rPr lang="en-US" sz="1800" b="1" baseline="0" dirty="0" err="1">
                          <a:solidFill>
                            <a:schemeClr val="tx1"/>
                          </a:solidFill>
                        </a:rPr>
                        <a:t>Legoland</a:t>
                      </a:r>
                      <a:endParaRPr lang="en-US" sz="1800" b="1" baseline="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44" y="2161542"/>
            <a:ext cx="6222131" cy="4620258"/>
          </a:xfrm>
          <a:prstGeom prst="rect">
            <a:avLst/>
          </a:prstGeom>
        </p:spPr>
      </p:pic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6503652"/>
              </p:ext>
            </p:extLst>
          </p:nvPr>
        </p:nvGraphicFramePr>
        <p:xfrm>
          <a:off x="4209722" y="518160"/>
          <a:ext cx="4769388" cy="1463040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4769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URL:  </a:t>
                      </a:r>
                      <a:r>
                        <a:rPr lang="en-US" dirty="0">
                          <a:hlinkClick r:id="rId5"/>
                        </a:rPr>
                        <a:t>https://www.legoland.com/california/</a:t>
                      </a:r>
                      <a:endParaRPr lang="en-US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 Address:  1 </a:t>
                      </a:r>
                      <a:r>
                        <a:rPr lang="en-US" b="1" dirty="0" err="1">
                          <a:solidFill>
                            <a:schemeClr val="tx1"/>
                          </a:solidFill>
                        </a:rPr>
                        <a:t>LegoLand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 Drive, Carlsbad, CA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Phone:    (877) 376-5346 </a:t>
                      </a:r>
                      <a:r>
                        <a:rPr lang="en-US" dirty="0">
                          <a:latin typeface="Gill Sans MT" pitchFamily="34" charset="0"/>
                          <a:hlinkClick r:id="rId6"/>
                        </a:rPr>
                        <a:t>https://www.legoland.com/california/aboutus/mobile-app/</a:t>
                      </a:r>
                      <a:endParaRPr lang="en-US" dirty="0">
                        <a:latin typeface="Gill Sans MT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Action Button: Forward or Next 4">
            <a:hlinkClick r:id="" action="ppaction://hlinkshowjump?jump=nextslide" highlightClick="1"/>
          </p:cNvPr>
          <p:cNvSpPr/>
          <p:nvPr/>
        </p:nvSpPr>
        <p:spPr>
          <a:xfrm>
            <a:off x="185859" y="152400"/>
            <a:ext cx="347541" cy="1524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5128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" name="Table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1911400"/>
              </p:ext>
            </p:extLst>
          </p:nvPr>
        </p:nvGraphicFramePr>
        <p:xfrm>
          <a:off x="142660" y="4770120"/>
          <a:ext cx="8951478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514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05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Liberty Public Market is open 7 days 11:00 am to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5:00 pm – </a:t>
                      </a:r>
                      <a:r>
                        <a:rPr lang="en-US" dirty="0">
                          <a:solidFill>
                            <a:srgbClr val="FF0000"/>
                          </a:solidFill>
                          <a:hlinkClick r:id="rId2"/>
                        </a:rPr>
                        <a:t>www.libertypublicmarket.com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 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A rustic environment with prepared foods, beer, wine, produce, fish, desserts and pastries, pastas – located at</a:t>
                      </a:r>
                      <a:r>
                        <a:rPr lang="en-US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2640 Historic Decatur Road, Suite 140, San Diego.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dirty="0">
                        <a:solidFill>
                          <a:srgbClr val="FF0000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Arts and crafts, a test kitchen, and educational-driven</a:t>
                      </a:r>
                      <a:r>
                        <a:rPr lang="en-US" baseline="0" dirty="0">
                          <a:solidFill>
                            <a:srgbClr val="FF0000"/>
                          </a:solidFill>
                        </a:rPr>
                        <a:t> events.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aseline="0" dirty="0">
                          <a:solidFill>
                            <a:srgbClr val="FF0000"/>
                          </a:solidFill>
                          <a:effectLst/>
                        </a:rPr>
                        <a:t>Museums, movie theater, Corvette Diner, and Kid Ventures (indoor play center).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aseline="0" dirty="0">
                          <a:solidFill>
                            <a:srgbClr val="FF0000"/>
                          </a:solidFill>
                          <a:effectLst/>
                        </a:rPr>
                        <a:t>Transportation: bus or taxi – ask Manchester Grand Hyatt San Diego Concierge.</a:t>
                      </a:r>
                      <a:endParaRPr lang="en-US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901980" y="-30438"/>
            <a:ext cx="3431680" cy="2131791"/>
            <a:chOff x="2858840" y="97972"/>
            <a:chExt cx="3431680" cy="2131791"/>
          </a:xfrm>
        </p:grpSpPr>
        <p:sp>
          <p:nvSpPr>
            <p:cNvPr id="3" name="Rectangle 2"/>
            <p:cNvSpPr/>
            <p:nvPr/>
          </p:nvSpPr>
          <p:spPr>
            <a:xfrm>
              <a:off x="2981840" y="97972"/>
              <a:ext cx="3185680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1" cap="none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Gill Sans MT" pitchFamily="34" charset="0"/>
                </a:rPr>
                <a:t>Liberty Station</a:t>
              </a:r>
              <a:endParaRPr lang="en-US" sz="32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8840" y="629858"/>
              <a:ext cx="3431680" cy="1599905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2" t="4133" r="10308" b="6978"/>
          <a:stretch/>
        </p:blipFill>
        <p:spPr>
          <a:xfrm>
            <a:off x="5261788" y="57382"/>
            <a:ext cx="3855980" cy="502422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07855" y="1916668"/>
            <a:ext cx="3987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hlinkClick r:id="rId5"/>
              </a:rPr>
              <a:t>http://libertystation.com/our-story/</a:t>
            </a:r>
            <a:endParaRPr lang="en-US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78" y="2286000"/>
            <a:ext cx="4881600" cy="24408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 rot="20305856">
            <a:off x="-27207" y="1045744"/>
            <a:ext cx="1143001" cy="518324"/>
            <a:chOff x="10058399" y="4230998"/>
            <a:chExt cx="1143001" cy="518324"/>
          </a:xfrm>
        </p:grpSpPr>
        <p:grpSp>
          <p:nvGrpSpPr>
            <p:cNvPr id="15" name="Group 14"/>
            <p:cNvGrpSpPr/>
            <p:nvPr/>
          </p:nvGrpSpPr>
          <p:grpSpPr>
            <a:xfrm>
              <a:off x="10134600" y="4230998"/>
              <a:ext cx="1066800" cy="518324"/>
              <a:chOff x="10134600" y="4230998"/>
              <a:chExt cx="1066800" cy="518324"/>
            </a:xfrm>
          </p:grpSpPr>
          <p:sp>
            <p:nvSpPr>
              <p:cNvPr id="17" name="Right Arrow 16"/>
              <p:cNvSpPr/>
              <p:nvPr/>
            </p:nvSpPr>
            <p:spPr>
              <a:xfrm rot="1737647">
                <a:off x="10460724" y="4651247"/>
                <a:ext cx="740609" cy="98075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ight Arrow 17"/>
              <p:cNvSpPr/>
              <p:nvPr/>
            </p:nvSpPr>
            <p:spPr>
              <a:xfrm rot="17749737">
                <a:off x="10460970" y="4277947"/>
                <a:ext cx="343943" cy="250046"/>
              </a:xfrm>
              <a:prstGeom prst="rightArrow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ight Arrow 18"/>
              <p:cNvSpPr/>
              <p:nvPr/>
            </p:nvSpPr>
            <p:spPr>
              <a:xfrm>
                <a:off x="10134600" y="4391802"/>
                <a:ext cx="1066800" cy="332598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accent4">
                    <a:lumMod val="75000"/>
                  </a:schemeClr>
                </a:solidFill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10058399" y="4422757"/>
              <a:ext cx="114300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latin typeface="Arial Black" panose="020B0A04020102020204" pitchFamily="34" charset="0"/>
                </a:rPr>
                <a:t>On your own</a:t>
              </a:r>
            </a:p>
          </p:txBody>
        </p:sp>
      </p:grpSp>
      <p:sp>
        <p:nvSpPr>
          <p:cNvPr id="6" name="Action Button: Forward or Next 5">
            <a:hlinkClick r:id="" action="ppaction://hlinkshowjump?jump=nextslide" highlightClick="1"/>
          </p:cNvPr>
          <p:cNvSpPr/>
          <p:nvPr/>
        </p:nvSpPr>
        <p:spPr>
          <a:xfrm>
            <a:off x="174878" y="57382"/>
            <a:ext cx="260170" cy="17121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3616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334000" y="347764"/>
            <a:ext cx="2895600" cy="847595"/>
            <a:chOff x="8857647" y="1207179"/>
            <a:chExt cx="2895600" cy="847595"/>
          </a:xfrm>
          <a:solidFill>
            <a:schemeClr val="bg1">
              <a:lumMod val="95000"/>
            </a:schemeClr>
          </a:solidFill>
        </p:grpSpPr>
        <p:sp>
          <p:nvSpPr>
            <p:cNvPr id="2" name="Rectangle 1"/>
            <p:cNvSpPr/>
            <p:nvPr/>
          </p:nvSpPr>
          <p:spPr>
            <a:xfrm>
              <a:off x="8857647" y="1308819"/>
              <a:ext cx="217184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ln/>
                  <a:solidFill>
                    <a:srgbClr val="B32E05"/>
                  </a:solidFill>
                  <a:latin typeface="Gill Sans MT" pitchFamily="34" charset="0"/>
                </a:rPr>
                <a:t>Try Taco Tuesday  </a:t>
              </a:r>
            </a:p>
            <a:p>
              <a:pPr algn="ctr"/>
              <a:r>
                <a:rPr lang="en-US" sz="2000" b="1" dirty="0">
                  <a:ln/>
                  <a:solidFill>
                    <a:srgbClr val="B32E05"/>
                  </a:solidFill>
                  <a:latin typeface="Gill Sans MT" pitchFamily="34" charset="0"/>
                </a:rPr>
                <a:t> in Old Town </a:t>
              </a:r>
              <a:endParaRPr lang="en-US" sz="2000" b="1" dirty="0">
                <a:ln/>
                <a:solidFill>
                  <a:srgbClr val="B32E05"/>
                </a:solidFill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85847" y="1207179"/>
              <a:ext cx="767400" cy="847595"/>
            </a:xfrm>
            <a:prstGeom prst="rect">
              <a:avLst/>
            </a:prstGeom>
            <a:grpFill/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447800"/>
            <a:ext cx="4133142" cy="23622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79446"/>
            <a:ext cx="1299082" cy="144425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663423"/>
            <a:ext cx="3350794" cy="211837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9144000" y="2057400"/>
            <a:ext cx="2141883" cy="1143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358348"/>
              </p:ext>
            </p:extLst>
          </p:nvPr>
        </p:nvGraphicFramePr>
        <p:xfrm>
          <a:off x="66282" y="378355"/>
          <a:ext cx="3057918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79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Transportation: 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Take trolley across from hotel  to Old Town Stop.</a:t>
                      </a:r>
                    </a:p>
                  </a:txBody>
                  <a:tcPr>
                    <a:solidFill>
                      <a:srgbClr val="F8FA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URL</a:t>
                      </a:r>
                      <a:r>
                        <a:rPr lang="en-US" b="1" baseline="0" dirty="0">
                          <a:solidFill>
                            <a:schemeClr val="tx1"/>
                          </a:solidFill>
                        </a:rPr>
                        <a:t> Links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:</a:t>
                      </a:r>
                      <a:endParaRPr lang="en-US" sz="1800" b="1" dirty="0">
                        <a:solidFill>
                          <a:srgbClr val="002060"/>
                        </a:solidFill>
                        <a:hlinkClick r:id="rId6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dirty="0">
                          <a:solidFill>
                            <a:srgbClr val="002060"/>
                          </a:solidFill>
                          <a:hlinkClick r:id="rId6"/>
                        </a:rPr>
                        <a:t>http://www.oldtownsandiego.org/</a:t>
                      </a:r>
                      <a:endParaRPr lang="en-US" sz="1600" b="1" dirty="0">
                        <a:solidFill>
                          <a:srgbClr val="002060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dirty="0">
                          <a:solidFill>
                            <a:srgbClr val="002060"/>
                          </a:solidFill>
                          <a:hlinkClick r:id="rId7"/>
                        </a:rPr>
                        <a:t>http://www.oldtownsandiegoguide.com/</a:t>
                      </a:r>
                      <a:endParaRPr lang="en-US" sz="16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F8FA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059" y="4293823"/>
            <a:ext cx="4905729" cy="248797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7" name="TextBox 6"/>
          <p:cNvSpPr txBox="1"/>
          <p:nvPr/>
        </p:nvSpPr>
        <p:spPr>
          <a:xfrm>
            <a:off x="181329" y="2628900"/>
            <a:ext cx="423827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Considered the "birthplace" of California.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Visitors can witness the living legacy of California's heritage in Old Town San Diego State Historic Park 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Its many preserved historic buildings and museums allow you to "go back in time" and visit California's history firsthand.</a:t>
            </a:r>
          </a:p>
        </p:txBody>
      </p:sp>
      <p:grpSp>
        <p:nvGrpSpPr>
          <p:cNvPr id="15" name="Group 14"/>
          <p:cNvGrpSpPr/>
          <p:nvPr/>
        </p:nvGrpSpPr>
        <p:grpSpPr>
          <a:xfrm rot="20305856">
            <a:off x="4564317" y="44505"/>
            <a:ext cx="1143001" cy="518324"/>
            <a:chOff x="10058399" y="4230998"/>
            <a:chExt cx="1143001" cy="518324"/>
          </a:xfrm>
        </p:grpSpPr>
        <p:grpSp>
          <p:nvGrpSpPr>
            <p:cNvPr id="16" name="Group 15"/>
            <p:cNvGrpSpPr/>
            <p:nvPr/>
          </p:nvGrpSpPr>
          <p:grpSpPr>
            <a:xfrm>
              <a:off x="10134600" y="4230998"/>
              <a:ext cx="1066800" cy="518324"/>
              <a:chOff x="10134600" y="4230998"/>
              <a:chExt cx="1066800" cy="518324"/>
            </a:xfrm>
          </p:grpSpPr>
          <p:sp>
            <p:nvSpPr>
              <p:cNvPr id="21" name="Right Arrow 20"/>
              <p:cNvSpPr/>
              <p:nvPr/>
            </p:nvSpPr>
            <p:spPr>
              <a:xfrm rot="1737647">
                <a:off x="10460724" y="4651247"/>
                <a:ext cx="740609" cy="98075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ight Arrow 22"/>
              <p:cNvSpPr/>
              <p:nvPr/>
            </p:nvSpPr>
            <p:spPr>
              <a:xfrm rot="17749737">
                <a:off x="10460970" y="4277947"/>
                <a:ext cx="343943" cy="250046"/>
              </a:xfrm>
              <a:prstGeom prst="rightArrow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ight Arrow 23"/>
              <p:cNvSpPr/>
              <p:nvPr/>
            </p:nvSpPr>
            <p:spPr>
              <a:xfrm>
                <a:off x="10134600" y="4391802"/>
                <a:ext cx="1066800" cy="332598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accent4">
                    <a:lumMod val="75000"/>
                  </a:schemeClr>
                </a:solidFill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10058399" y="4422757"/>
              <a:ext cx="114300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latin typeface="Arial Black" panose="020B0A04020102020204" pitchFamily="34" charset="0"/>
                </a:rPr>
                <a:t>On your own</a:t>
              </a:r>
            </a:p>
          </p:txBody>
        </p:sp>
      </p:grpSp>
      <p:sp>
        <p:nvSpPr>
          <p:cNvPr id="5" name="Action Button: Forward or Next 4">
            <a:hlinkClick r:id="" action="ppaction://hlinkshowjump?jump=nextslide" highlightClick="1"/>
          </p:cNvPr>
          <p:cNvSpPr/>
          <p:nvPr/>
        </p:nvSpPr>
        <p:spPr>
          <a:xfrm>
            <a:off x="181329" y="79446"/>
            <a:ext cx="428271" cy="14915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7209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03946" y="1196245"/>
            <a:ext cx="449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Arial Black" panose="020B0A04020102020204" pitchFamily="34" charset="0"/>
              </a:rPr>
              <a:t>Address:  </a:t>
            </a:r>
            <a:r>
              <a:rPr lang="it-IT" b="1" dirty="0">
                <a:solidFill>
                  <a:schemeClr val="tx2"/>
                </a:solidFill>
              </a:rPr>
              <a:t>15500 San Pasqual Valley Rd,   	       Escondido</a:t>
            </a:r>
          </a:p>
          <a:p>
            <a:r>
              <a:rPr lang="en-US" b="1" dirty="0">
                <a:solidFill>
                  <a:schemeClr val="tx2"/>
                </a:solidFill>
                <a:latin typeface="Arial Black" panose="020B0A04020102020204" pitchFamily="34" charset="0"/>
              </a:rPr>
              <a:t>Phone:      </a:t>
            </a:r>
            <a:r>
              <a:rPr lang="en-US" b="1" dirty="0">
                <a:solidFill>
                  <a:schemeClr val="tx2"/>
                </a:solidFill>
              </a:rPr>
              <a:t>(760) 747-8702</a:t>
            </a:r>
            <a:endParaRPr lang="en-US" b="1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50576" y="1295400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Arial Black" panose="020B0A04020102020204" pitchFamily="34" charset="0"/>
              </a:rPr>
              <a:t>URL addresses </a:t>
            </a:r>
            <a:r>
              <a:rPr lang="en-US" dirty="0">
                <a:solidFill>
                  <a:srgbClr val="EEECE1">
                    <a:lumMod val="25000"/>
                  </a:srgbClr>
                </a:solidFill>
                <a:latin typeface="Gill Sans MT" pitchFamily="34" charset="0"/>
              </a:rPr>
              <a:t>http://www.sdzsafaripark.org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rgbClr val="EEECE1">
                  <a:lumMod val="25000"/>
                </a:srgbClr>
              </a:solidFill>
              <a:latin typeface="Gill Sans M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76452" y="2884575"/>
            <a:ext cx="35844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EEECE1">
                    <a:lumMod val="25000"/>
                  </a:srgbClr>
                </a:solidFill>
                <a:latin typeface="Arial Black" panose="020B0A04020102020204" pitchFamily="34" charset="0"/>
              </a:rPr>
              <a:t>Transportation: </a:t>
            </a:r>
          </a:p>
          <a:p>
            <a:r>
              <a:rPr lang="en-US" dirty="0">
                <a:solidFill>
                  <a:srgbClr val="EEECE1">
                    <a:lumMod val="25000"/>
                  </a:srgbClr>
                </a:solidFill>
                <a:latin typeface="Arial Black" panose="020B0A04020102020204" pitchFamily="34" charset="0"/>
              </a:rPr>
              <a:t>	Taxi or Private Car</a:t>
            </a:r>
            <a:endParaRPr lang="en-US" dirty="0">
              <a:solidFill>
                <a:srgbClr val="EEECE1">
                  <a:lumMod val="25000"/>
                </a:srgbClr>
              </a:solidFill>
              <a:latin typeface="Gill Sans MT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-2209800" y="11430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118457" y="24825"/>
            <a:ext cx="44454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B32E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 Diego Safari Park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208" y="236916"/>
            <a:ext cx="1410088" cy="9455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079026"/>
            <a:ext cx="8991600" cy="4702774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 rot="20305856">
            <a:off x="360055" y="493497"/>
            <a:ext cx="1143001" cy="518324"/>
            <a:chOff x="10058399" y="4230998"/>
            <a:chExt cx="1143001" cy="518324"/>
          </a:xfrm>
        </p:grpSpPr>
        <p:grpSp>
          <p:nvGrpSpPr>
            <p:cNvPr id="17" name="Group 16"/>
            <p:cNvGrpSpPr/>
            <p:nvPr/>
          </p:nvGrpSpPr>
          <p:grpSpPr>
            <a:xfrm>
              <a:off x="10134600" y="4230998"/>
              <a:ext cx="1066800" cy="518324"/>
              <a:chOff x="10134600" y="4230998"/>
              <a:chExt cx="1066800" cy="518324"/>
            </a:xfrm>
          </p:grpSpPr>
          <p:sp>
            <p:nvSpPr>
              <p:cNvPr id="20" name="Right Arrow 19"/>
              <p:cNvSpPr/>
              <p:nvPr/>
            </p:nvSpPr>
            <p:spPr>
              <a:xfrm rot="1737647">
                <a:off x="10460724" y="4651247"/>
                <a:ext cx="740609" cy="98075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ight Arrow 20"/>
              <p:cNvSpPr/>
              <p:nvPr/>
            </p:nvSpPr>
            <p:spPr>
              <a:xfrm rot="17749737">
                <a:off x="10460971" y="4277947"/>
                <a:ext cx="343943" cy="250046"/>
              </a:xfrm>
              <a:prstGeom prst="rightArrow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ight Arrow 21"/>
              <p:cNvSpPr/>
              <p:nvPr/>
            </p:nvSpPr>
            <p:spPr>
              <a:xfrm>
                <a:off x="10134600" y="4391802"/>
                <a:ext cx="1066800" cy="332598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accent4">
                    <a:lumMod val="75000"/>
                  </a:schemeClr>
                </a:solidFill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10058399" y="4422757"/>
              <a:ext cx="114300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latin typeface="Arial Black" panose="020B0A04020102020204" pitchFamily="34" charset="0"/>
                </a:rPr>
                <a:t>On your own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496298" y="499608"/>
            <a:ext cx="58063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Originally a breeding facility affiliated with San Diego Zoo, it has become a tourist destination.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Check with Hyatt concierge for transportation options.</a:t>
            </a:r>
          </a:p>
        </p:txBody>
      </p:sp>
      <p:sp>
        <p:nvSpPr>
          <p:cNvPr id="5" name="Action Button: Forward or Next 4">
            <a:hlinkClick r:id="" action="ppaction://hlinkshowjump?jump=nextslide" highlightClick="1"/>
          </p:cNvPr>
          <p:cNvSpPr/>
          <p:nvPr/>
        </p:nvSpPr>
        <p:spPr>
          <a:xfrm>
            <a:off x="76200" y="24825"/>
            <a:ext cx="358581" cy="21209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8387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ap of Gaslamp Quarter, San Diego, CA 921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133600"/>
            <a:ext cx="9067800" cy="47244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2927462" y="4572000"/>
            <a:ext cx="2362200" cy="1066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85800" y="4648200"/>
            <a:ext cx="1936862" cy="457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39541"/>
            <a:ext cx="3485217" cy="1589259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3429000" y="152399"/>
            <a:ext cx="288662" cy="158043"/>
          </a:xfrm>
          <a:prstGeom prst="rightArrow">
            <a:avLst/>
          </a:prstGeom>
          <a:solidFill>
            <a:srgbClr val="C00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657600" y="55546"/>
            <a:ext cx="558258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From creative classes to climbable sculptures, contemporary art for kids, in a bright, modern space.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Appropriate for young children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Ask Manchester Grand Hyatt San Diego Concierge for information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Address:  200 W. Island St, San Diego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Phone:  (619) 233-8792</a:t>
            </a:r>
            <a:endParaRPr lang="en-US" b="1" dirty="0"/>
          </a:p>
        </p:txBody>
      </p:sp>
      <p:grpSp>
        <p:nvGrpSpPr>
          <p:cNvPr id="10" name="Group 9"/>
          <p:cNvGrpSpPr/>
          <p:nvPr/>
        </p:nvGrpSpPr>
        <p:grpSpPr>
          <a:xfrm rot="20305856">
            <a:off x="88799" y="1874436"/>
            <a:ext cx="1143001" cy="518324"/>
            <a:chOff x="10058399" y="4230998"/>
            <a:chExt cx="1143001" cy="518324"/>
          </a:xfrm>
        </p:grpSpPr>
        <p:grpSp>
          <p:nvGrpSpPr>
            <p:cNvPr id="11" name="Group 10"/>
            <p:cNvGrpSpPr/>
            <p:nvPr/>
          </p:nvGrpSpPr>
          <p:grpSpPr>
            <a:xfrm>
              <a:off x="10134600" y="4230998"/>
              <a:ext cx="1066800" cy="518324"/>
              <a:chOff x="10134600" y="4230998"/>
              <a:chExt cx="1066800" cy="518324"/>
            </a:xfrm>
          </p:grpSpPr>
          <p:sp>
            <p:nvSpPr>
              <p:cNvPr id="13" name="Right Arrow 12"/>
              <p:cNvSpPr/>
              <p:nvPr/>
            </p:nvSpPr>
            <p:spPr>
              <a:xfrm rot="1737647">
                <a:off x="10460724" y="4651247"/>
                <a:ext cx="740609" cy="98075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ight Arrow 13"/>
              <p:cNvSpPr/>
              <p:nvPr/>
            </p:nvSpPr>
            <p:spPr>
              <a:xfrm rot="17749737">
                <a:off x="10460970" y="4277947"/>
                <a:ext cx="343943" cy="250046"/>
              </a:xfrm>
              <a:prstGeom prst="rightArrow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ight Arrow 14"/>
              <p:cNvSpPr/>
              <p:nvPr/>
            </p:nvSpPr>
            <p:spPr>
              <a:xfrm>
                <a:off x="10134600" y="4391802"/>
                <a:ext cx="1066800" cy="332598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accent4">
                    <a:lumMod val="75000"/>
                  </a:schemeClr>
                </a:solidFill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10058399" y="4422757"/>
              <a:ext cx="114300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latin typeface="Arial Black" panose="020B0A04020102020204" pitchFamily="34" charset="0"/>
                </a:rPr>
                <a:t>On your own</a:t>
              </a:r>
            </a:p>
          </p:txBody>
        </p:sp>
      </p:grpSp>
      <p:sp>
        <p:nvSpPr>
          <p:cNvPr id="16" name="Action Button: Forward or Next 15">
            <a:hlinkClick r:id="" action="ppaction://hlinkshowjump?jump=nextslide" highlightClick="1"/>
          </p:cNvPr>
          <p:cNvSpPr/>
          <p:nvPr/>
        </p:nvSpPr>
        <p:spPr>
          <a:xfrm>
            <a:off x="76200" y="55546"/>
            <a:ext cx="228600" cy="17587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1120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77821" y="220651"/>
            <a:ext cx="3527579" cy="1501469"/>
            <a:chOff x="-3144493" y="2263112"/>
            <a:chExt cx="3020001" cy="790248"/>
          </a:xfrm>
        </p:grpSpPr>
        <p:sp>
          <p:nvSpPr>
            <p:cNvPr id="14" name="Rectangle 13"/>
            <p:cNvSpPr/>
            <p:nvPr/>
          </p:nvSpPr>
          <p:spPr>
            <a:xfrm>
              <a:off x="-3060313" y="2291359"/>
              <a:ext cx="2935821" cy="762000"/>
            </a:xfrm>
            <a:prstGeom prst="rect">
              <a:avLst/>
            </a:prstGeom>
            <a:solidFill>
              <a:schemeClr val="bg1"/>
            </a:solidFill>
            <a:ln w="127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6200000" scaled="1"/>
                <a:tileRect/>
              </a:gradFill>
            </a:ln>
            <a:effectLst>
              <a:glow rad="63500">
                <a:schemeClr val="bg1">
                  <a:lumMod val="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0" rtlCol="0" anchor="ctr"/>
            <a:lstStyle/>
            <a:p>
              <a:endParaRPr lang="en-US" sz="2000" dirty="0">
                <a:solidFill>
                  <a:srgbClr val="EEECE1">
                    <a:lumMod val="25000"/>
                  </a:srgbClr>
                </a:solidFill>
                <a:latin typeface="Gill Sans MT" pitchFamily="34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81618" y="2318380"/>
              <a:ext cx="1796707" cy="73498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70920">
              <a:off x="-3144493" y="2263112"/>
              <a:ext cx="1586209" cy="620119"/>
            </a:xfrm>
            <a:prstGeom prst="rect">
              <a:avLst/>
            </a:prstGeom>
          </p:spPr>
        </p:pic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0572542"/>
              </p:ext>
            </p:extLst>
          </p:nvPr>
        </p:nvGraphicFramePr>
        <p:xfrm>
          <a:off x="228600" y="2026920"/>
          <a:ext cx="6096000" cy="475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u="none" dirty="0">
                          <a:solidFill>
                            <a:schemeClr val="tx1"/>
                          </a:solidFill>
                        </a:rPr>
                        <a:t>URL:  </a:t>
                      </a:r>
                      <a:r>
                        <a:rPr lang="en-US" dirty="0">
                          <a:hlinkClick r:id="rId4"/>
                        </a:rPr>
                        <a:t>https://seaworldparks.com/en/seaworld-sandiego/</a:t>
                      </a:r>
                      <a:endParaRPr lang="en-US" dirty="0"/>
                    </a:p>
                    <a:p>
                      <a:pPr algn="l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Phone#:  (800) 257-4268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Address: 500 Sea World Drive</a:t>
                      </a:r>
                    </a:p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Opened: 1964</a:t>
                      </a:r>
                    </a:p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Area: 190 acres</a:t>
                      </a:r>
                    </a:p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Elevation: 22.97′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SeaWorld San Diego is an animal theme park. </a:t>
                      </a:r>
                    </a:p>
                    <a:p>
                      <a:r>
                        <a:rPr lang="en-US" b="1" dirty="0"/>
                        <a:t>It includes: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1" dirty="0"/>
                        <a:t>Marine life shows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1" dirty="0"/>
                        <a:t>Thrill rides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1" dirty="0"/>
                        <a:t>Aquariums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1" dirty="0"/>
                        <a:t>Up-close encounters with dolphins, penguins &amp; more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b="1" dirty="0"/>
                        <a:t>Transportation: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1" dirty="0"/>
                        <a:t>Green line</a:t>
                      </a:r>
                      <a:r>
                        <a:rPr lang="en-US" b="1" baseline="0" dirty="0"/>
                        <a:t> toward Santee, exit Old Town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1" baseline="0" dirty="0"/>
                        <a:t>Transfer to #9 bus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1" baseline="0" dirty="0"/>
                        <a:t>Ask Hyatt Concierge for additional information</a:t>
                      </a:r>
                      <a:endParaRPr lang="en-US" b="1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6587249" y="2212692"/>
            <a:ext cx="2362200" cy="774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1200" b="1" dirty="0"/>
              <a:t>Photo credit:</a:t>
            </a:r>
          </a:p>
          <a:p>
            <a:pPr>
              <a:spcAft>
                <a:spcPts val="1000"/>
              </a:spcAft>
            </a:pPr>
            <a:r>
              <a:rPr lang="en-US" sz="1200" b="1" dirty="0"/>
              <a:t>  Mike Aguilera/SeaWorld</a:t>
            </a:r>
            <a:r>
              <a:rPr lang="en-US" sz="1200" b="1" baseline="30000" dirty="0"/>
              <a:t>® </a:t>
            </a:r>
            <a:r>
              <a:rPr lang="en-US" sz="1200" b="1" dirty="0"/>
              <a:t>San Diego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969" y="161539"/>
            <a:ext cx="2910431" cy="177536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978" y="3118170"/>
            <a:ext cx="2472422" cy="164416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 rot="20305856">
            <a:off x="283855" y="585127"/>
            <a:ext cx="1143001" cy="518324"/>
            <a:chOff x="10058399" y="4230998"/>
            <a:chExt cx="1143001" cy="518324"/>
          </a:xfrm>
        </p:grpSpPr>
        <p:grpSp>
          <p:nvGrpSpPr>
            <p:cNvPr id="11" name="Group 10"/>
            <p:cNvGrpSpPr/>
            <p:nvPr/>
          </p:nvGrpSpPr>
          <p:grpSpPr>
            <a:xfrm>
              <a:off x="10134600" y="4230998"/>
              <a:ext cx="1066800" cy="518324"/>
              <a:chOff x="10134600" y="4230998"/>
              <a:chExt cx="1066800" cy="518324"/>
            </a:xfrm>
          </p:grpSpPr>
          <p:sp>
            <p:nvSpPr>
              <p:cNvPr id="17" name="Right Arrow 16"/>
              <p:cNvSpPr/>
              <p:nvPr/>
            </p:nvSpPr>
            <p:spPr>
              <a:xfrm rot="1737647">
                <a:off x="10460724" y="4651247"/>
                <a:ext cx="740609" cy="98075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ight Arrow 19"/>
              <p:cNvSpPr/>
              <p:nvPr/>
            </p:nvSpPr>
            <p:spPr>
              <a:xfrm rot="17749737">
                <a:off x="10460970" y="4277947"/>
                <a:ext cx="343943" cy="250046"/>
              </a:xfrm>
              <a:prstGeom prst="rightArrow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ight Arrow 20"/>
              <p:cNvSpPr/>
              <p:nvPr/>
            </p:nvSpPr>
            <p:spPr>
              <a:xfrm>
                <a:off x="10134600" y="4391802"/>
                <a:ext cx="1066800" cy="332598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accent4">
                    <a:lumMod val="75000"/>
                  </a:schemeClr>
                </a:solidFill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10058399" y="4422757"/>
              <a:ext cx="114300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latin typeface="Arial Black" panose="020B0A04020102020204" pitchFamily="34" charset="0"/>
                </a:rPr>
                <a:t>On your own</a:t>
              </a:r>
            </a:p>
          </p:txBody>
        </p:sp>
      </p:grpSp>
      <p:sp>
        <p:nvSpPr>
          <p:cNvPr id="2" name="Action Button: Forward or Next 1">
            <a:hlinkClick r:id="" action="ppaction://hlinkshowjump?jump=nextslide" highlightClick="1"/>
          </p:cNvPr>
          <p:cNvSpPr/>
          <p:nvPr/>
        </p:nvSpPr>
        <p:spPr>
          <a:xfrm>
            <a:off x="152400" y="161539"/>
            <a:ext cx="381000" cy="16412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7923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1143000" y="144395"/>
            <a:ext cx="701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Awesome Adventure Activities in San Diego</a:t>
            </a:r>
          </a:p>
        </p:txBody>
      </p:sp>
      <p:grpSp>
        <p:nvGrpSpPr>
          <p:cNvPr id="47" name="Group 46"/>
          <p:cNvGrpSpPr/>
          <p:nvPr/>
        </p:nvGrpSpPr>
        <p:grpSpPr>
          <a:xfrm rot="20305856">
            <a:off x="-88019" y="195408"/>
            <a:ext cx="1319037" cy="601506"/>
            <a:chOff x="10058399" y="4230998"/>
            <a:chExt cx="1143001" cy="518324"/>
          </a:xfrm>
        </p:grpSpPr>
        <p:grpSp>
          <p:nvGrpSpPr>
            <p:cNvPr id="48" name="Group 47"/>
            <p:cNvGrpSpPr/>
            <p:nvPr/>
          </p:nvGrpSpPr>
          <p:grpSpPr>
            <a:xfrm>
              <a:off x="10134600" y="4230998"/>
              <a:ext cx="1066800" cy="518324"/>
              <a:chOff x="10134600" y="4230998"/>
              <a:chExt cx="1066800" cy="518324"/>
            </a:xfrm>
          </p:grpSpPr>
          <p:sp>
            <p:nvSpPr>
              <p:cNvPr id="50" name="Right Arrow 49"/>
              <p:cNvSpPr/>
              <p:nvPr/>
            </p:nvSpPr>
            <p:spPr>
              <a:xfrm rot="1737647">
                <a:off x="10460724" y="4651247"/>
                <a:ext cx="740609" cy="98075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ight Arrow 50"/>
              <p:cNvSpPr/>
              <p:nvPr/>
            </p:nvSpPr>
            <p:spPr>
              <a:xfrm rot="17749737">
                <a:off x="10460970" y="4277947"/>
                <a:ext cx="343943" cy="250046"/>
              </a:xfrm>
              <a:prstGeom prst="rightArrow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ight Arrow 51"/>
              <p:cNvSpPr/>
              <p:nvPr/>
            </p:nvSpPr>
            <p:spPr>
              <a:xfrm>
                <a:off x="10134600" y="4391802"/>
                <a:ext cx="1066800" cy="332598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accent4">
                    <a:lumMod val="75000"/>
                  </a:schemeClr>
                </a:solidFill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9" name="TextBox 48"/>
            <p:cNvSpPr txBox="1"/>
            <p:nvPr/>
          </p:nvSpPr>
          <p:spPr>
            <a:xfrm>
              <a:off x="10058399" y="4422757"/>
              <a:ext cx="114300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latin typeface="Arial Black" panose="020B0A04020102020204" pitchFamily="34" charset="0"/>
                </a:rPr>
                <a:t>On your own</a:t>
              </a: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794046"/>
              </p:ext>
            </p:extLst>
          </p:nvPr>
        </p:nvGraphicFramePr>
        <p:xfrm>
          <a:off x="53781" y="838200"/>
          <a:ext cx="9090218" cy="6126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99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903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16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Adventure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Activities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+mn-lt"/>
                        </a:rPr>
                        <a:t>Details and Information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716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Gill Sans MT" pitchFamily="34" charset="0"/>
                        </a:rPr>
                        <a:t>Hot Air Balloons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EEECE1">
                              <a:lumMod val="25000"/>
                            </a:srgbClr>
                          </a:solidFill>
                          <a:latin typeface="Gill Sans MT" pitchFamily="34" charset="0"/>
                        </a:rPr>
                        <a:t>URL: </a:t>
                      </a:r>
                      <a:r>
                        <a:rPr lang="en-US" sz="1400" dirty="0">
                          <a:solidFill>
                            <a:srgbClr val="EEECE1">
                              <a:lumMod val="25000"/>
                            </a:srgbClr>
                          </a:solidFill>
                          <a:latin typeface="Gill Sans MT" pitchFamily="34" charset="0"/>
                          <a:hlinkClick r:id="rId2"/>
                        </a:rPr>
                        <a:t>http://www.sandiegoballoonrides.com/</a:t>
                      </a:r>
                      <a:endParaRPr lang="en-US" sz="1400" dirty="0">
                        <a:solidFill>
                          <a:srgbClr val="EEECE1">
                            <a:lumMod val="25000"/>
                          </a:srgbClr>
                        </a:solidFill>
                        <a:latin typeface="Gill Sans MT" pitchFamily="34" charset="0"/>
                      </a:endParaRPr>
                    </a:p>
                    <a:p>
                      <a:endParaRPr lang="en-US" sz="1400" dirty="0">
                        <a:solidFill>
                          <a:srgbClr val="EEECE1">
                            <a:lumMod val="25000"/>
                          </a:srgbClr>
                        </a:solidFill>
                        <a:latin typeface="Gill Sans MT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+mn-lt"/>
                        </a:rPr>
                        <a:t>Just about every day of the year, San Diego Balloon Rides is available to gently float you over multi-million dollar estates of the rich and famous, capturing the views of the Pacific Ocean, Palomar Observatory, Catalina Island and the Mountains of Mexico. 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169">
                <a:tc>
                  <a:txBody>
                    <a:bodyPr/>
                    <a:lstStyle/>
                    <a:p>
                      <a:r>
                        <a:rPr lang="en-US" sz="1600" b="1" dirty="0"/>
                        <a:t>Hang Gliding &amp; Paragliding at Torrey Pines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URL:  </a:t>
                      </a:r>
                      <a:r>
                        <a:rPr lang="en-US" sz="1200" dirty="0">
                          <a:hlinkClick r:id="rId3"/>
                        </a:rPr>
                        <a:t>https://www.flytorrey.com/</a:t>
                      </a:r>
                      <a:endParaRPr lang="en-US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Address:</a:t>
                      </a:r>
                      <a:r>
                        <a:rPr lang="en-US" sz="1200" baseline="0" dirty="0"/>
                        <a:t>  </a:t>
                      </a:r>
                      <a:r>
                        <a:rPr lang="en-US" sz="1200" dirty="0"/>
                        <a:t>2800 Torrey Pines Scenic Drive, La Jolla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Phone: 858-452-9858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aseline="-25000" dirty="0">
                        <a:latin typeface="+mn-lt"/>
                      </a:endParaRPr>
                    </a:p>
                    <a:p>
                      <a:r>
                        <a:rPr lang="en-US" sz="1800" b="1" baseline="-25000" dirty="0">
                          <a:latin typeface="+mn-lt"/>
                        </a:rPr>
                        <a:t>The Torrey Pines </a:t>
                      </a:r>
                      <a:r>
                        <a:rPr lang="en-US" sz="1800" b="1" baseline="-25000" dirty="0" err="1">
                          <a:latin typeface="+mn-lt"/>
                        </a:rPr>
                        <a:t>Gliderport</a:t>
                      </a:r>
                      <a:r>
                        <a:rPr lang="en-US" sz="1800" b="1" baseline="-25000" dirty="0">
                          <a:latin typeface="+mn-lt"/>
                        </a:rPr>
                        <a:t> is a city-owned private-use glider airport located in La Jolla.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7169">
                <a:tc>
                  <a:txBody>
                    <a:bodyPr/>
                    <a:lstStyle/>
                    <a:p>
                      <a:r>
                        <a:rPr lang="en-US" sz="16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</a:rPr>
                        <a:t>Sportfishing</a:t>
                      </a:r>
                      <a:endParaRPr lang="en-US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</a:endParaRPr>
                    </a:p>
                    <a:p>
                      <a:r>
                        <a:rPr lang="en-US" sz="1400" dirty="0">
                          <a:solidFill>
                            <a:srgbClr val="EEECE1">
                              <a:lumMod val="25000"/>
                            </a:srgbClr>
                          </a:solidFill>
                          <a:latin typeface="Gill Sans MT" pitchFamily="34" charset="0"/>
                          <a:hlinkClick r:id="rId4"/>
                        </a:rPr>
                        <a:t>https://www.hmlanding.com</a:t>
                      </a:r>
                      <a:endParaRPr lang="en-US" sz="1400" dirty="0"/>
                    </a:p>
                    <a:p>
                      <a:r>
                        <a:rPr lang="en-US" sz="1200" b="1" dirty="0">
                          <a:effectLst/>
                        </a:rPr>
                        <a:t>Address:</a:t>
                      </a:r>
                      <a:r>
                        <a:rPr lang="en-US" sz="1200" b="1" baseline="0" dirty="0">
                          <a:effectLst/>
                        </a:rPr>
                        <a:t> </a:t>
                      </a:r>
                      <a:r>
                        <a:rPr lang="en-US" sz="1200" b="1" dirty="0">
                          <a:effectLst/>
                        </a:rPr>
                        <a:t>2803 Emerson St, San Diego</a:t>
                      </a:r>
                    </a:p>
                    <a:p>
                      <a:r>
                        <a:rPr lang="en-US" sz="1200" b="1" dirty="0">
                          <a:effectLst/>
                        </a:rPr>
                        <a:t>Phone:</a:t>
                      </a:r>
                      <a:r>
                        <a:rPr lang="en-US" sz="1200" b="1" baseline="0" dirty="0">
                          <a:effectLst/>
                        </a:rPr>
                        <a:t> </a:t>
                      </a:r>
                      <a:r>
                        <a:rPr lang="en-US" sz="1200" b="1" dirty="0">
                          <a:effectLst/>
                        </a:rPr>
                        <a:t> (619) 222-1144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+mn-lt"/>
                        </a:rPr>
                        <a:t>H&amp;M Landing is the West Coast’s oldest, most experienced sport fishing company, representing San Diego’s finest passenger fleet. There is action year round in San Diego at H&amp;M Landing</a:t>
                      </a:r>
                      <a:r>
                        <a:rPr lang="en-US" sz="1200" b="0" dirty="0">
                          <a:latin typeface="+mn-lt"/>
                        </a:rPr>
                        <a:t>. 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716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</a:rPr>
                        <a:t>Farmer’s Market Coronado </a:t>
                      </a:r>
                      <a:r>
                        <a:rPr lang="en-US" sz="1600" b="1" dirty="0">
                          <a:solidFill>
                            <a:srgbClr val="EEECE1">
                              <a:lumMod val="25000"/>
                            </a:srgbClr>
                          </a:solidFill>
                          <a:latin typeface="+mn-lt"/>
                        </a:rPr>
                        <a:t>- </a:t>
                      </a:r>
                      <a:r>
                        <a:rPr lang="en-US" sz="1600" b="1" dirty="0"/>
                        <a:t>Tuesdays 2:30-6:00 pm</a:t>
                      </a:r>
                      <a:endParaRPr lang="en-US" sz="1600" b="1" dirty="0">
                        <a:solidFill>
                          <a:srgbClr val="EEECE1">
                            <a:lumMod val="25000"/>
                          </a:srgbClr>
                        </a:solidFill>
                        <a:latin typeface="+mn-lt"/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</a:rPr>
                        <a:t>URL: </a:t>
                      </a:r>
                      <a:r>
                        <a:rPr lang="en-US" sz="1400" dirty="0">
                          <a:solidFill>
                            <a:srgbClr val="EEECE1">
                              <a:lumMod val="25000"/>
                            </a:srgbClr>
                          </a:solidFill>
                          <a:latin typeface="+mn-lt"/>
                          <a:hlinkClick r:id="rId5"/>
                        </a:rPr>
                        <a:t>http://www.welcometocoronado.com/coronado-living/coronado-farmers-market/</a:t>
                      </a:r>
                      <a:endParaRPr lang="en-US" sz="1400" dirty="0">
                        <a:solidFill>
                          <a:srgbClr val="EEECE1">
                            <a:lumMod val="25000"/>
                          </a:srgbClr>
                        </a:solidFill>
                        <a:latin typeface="+mn-lt"/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dirty="0"/>
                        <a:t>1st St &amp; B Ave, Coronado</a:t>
                      </a:r>
                      <a:endParaRPr lang="en-US" sz="1200" b="1" dirty="0">
                        <a:solidFill>
                          <a:srgbClr val="EEECE1">
                            <a:lumMod val="25000"/>
                          </a:srgbClr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+mn-lt"/>
                      </a:endParaRPr>
                    </a:p>
                    <a:p>
                      <a:r>
                        <a:rPr lang="en-US" sz="1200" b="1" dirty="0">
                          <a:latin typeface="+mn-lt"/>
                        </a:rPr>
                        <a:t>Longtime, modest-sized market featuring fruits &amp; vegetables from local growers.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716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</a:rPr>
                        <a:t>Sailing/boat rentals 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EEECE1">
                              <a:lumMod val="25000"/>
                            </a:srgbClr>
                          </a:solidFill>
                          <a:latin typeface="+mn-lt"/>
                          <a:hlinkClick r:id="rId6"/>
                        </a:rPr>
                        <a:t>http://www.seaforthboatrental.com/</a:t>
                      </a:r>
                      <a:endParaRPr lang="en-US" sz="1200" b="1" dirty="0">
                        <a:solidFill>
                          <a:srgbClr val="EEECE1">
                            <a:lumMod val="25000"/>
                          </a:srgbClr>
                        </a:solidFill>
                        <a:latin typeface="+mn-lt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Address:</a:t>
                      </a:r>
                      <a:r>
                        <a:rPr lang="en-US" sz="1200" b="1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333 W. Harbor Drive, Gate 1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    at Marriott Hotel &amp; Marina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Phone:</a:t>
                      </a:r>
                      <a:r>
                        <a:rPr lang="en-US" sz="1200" b="1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(888) 834-2628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+mn-lt"/>
                        </a:rPr>
                        <a:t>Large rental fleet includes sailboats, fishing boats, powerboats, personal watercraft. Sailing classes can be arranged.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716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</a:rPr>
                        <a:t>Petco Park/Ball Game or Tour 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</a:rPr>
                        <a:t>URL</a:t>
                      </a:r>
                      <a:r>
                        <a:rPr lang="en-US" sz="1200" b="1" dirty="0">
                          <a:solidFill>
                            <a:srgbClr val="EEECE1">
                              <a:lumMod val="25000"/>
                            </a:srgbClr>
                          </a:solidFill>
                          <a:latin typeface="+mn-lt"/>
                        </a:rPr>
                        <a:t>:</a:t>
                      </a:r>
                      <a:r>
                        <a:rPr lang="en-US" sz="1400" dirty="0">
                          <a:solidFill>
                            <a:srgbClr val="EEECE1">
                              <a:lumMod val="25000"/>
                            </a:srgbClr>
                          </a:solidFill>
                          <a:latin typeface="+mn-lt"/>
                          <a:hlinkClick r:id="rId7"/>
                        </a:rPr>
                        <a:t>http://sandiego.padres.mlb.com/sd/ballpark/tours/index.jsp</a:t>
                      </a:r>
                      <a:endParaRPr lang="en-US" sz="1400" dirty="0">
                        <a:solidFill>
                          <a:srgbClr val="EEECE1">
                            <a:lumMod val="25000"/>
                          </a:srgbClr>
                        </a:solidFill>
                        <a:latin typeface="+mn-lt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Address:  </a:t>
                      </a:r>
                      <a:r>
                        <a:rPr lang="en-US" sz="1200" b="1" dirty="0">
                          <a:effectLst/>
                        </a:rPr>
                        <a:t>100 Park Blvd, San Diego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dirty="0">
                          <a:effectLst/>
                        </a:rPr>
                        <a:t>Phone: </a:t>
                      </a:r>
                      <a:r>
                        <a:rPr lang="en-US" sz="1200" b="1" dirty="0"/>
                        <a:t>(619) 795-5011</a:t>
                      </a:r>
                      <a:endParaRPr lang="en-US" sz="1200" b="1" dirty="0">
                        <a:effectLst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effectLst/>
                        <a:latin typeface="+mn-lt"/>
                      </a:endParaRPr>
                    </a:p>
                    <a:p>
                      <a:r>
                        <a:rPr lang="en-US" sz="1200" b="1" dirty="0">
                          <a:effectLst/>
                          <a:latin typeface="+mn-lt"/>
                        </a:rPr>
                        <a:t>Petco</a:t>
                      </a:r>
                      <a:r>
                        <a:rPr lang="en-US" sz="1200" b="1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200" b="1" dirty="0">
                          <a:effectLst/>
                          <a:latin typeface="+mn-lt"/>
                        </a:rPr>
                        <a:t>Park, located in the downtown area of San Diego, California, is the stadium that is home to the San Diego Padres of Major League Baseball.</a:t>
                      </a:r>
                      <a:endParaRPr 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28" name="Picture 2" descr="Seaforth Boat Rental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443" y="5004972"/>
            <a:ext cx="1419341" cy="834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155166"/>
            <a:ext cx="753513" cy="5818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428" y="2356533"/>
            <a:ext cx="909372" cy="6321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68539" flipH="1">
            <a:off x="3884380" y="2783515"/>
            <a:ext cx="797396" cy="163648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4182995"/>
            <a:ext cx="762000" cy="71496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9166" flipH="1">
            <a:off x="4301737" y="6405566"/>
            <a:ext cx="734782" cy="3634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721" y="1355106"/>
            <a:ext cx="1120335" cy="788968"/>
          </a:xfrm>
          <a:prstGeom prst="rect">
            <a:avLst/>
          </a:prstGeom>
        </p:spPr>
      </p:pic>
      <p:sp>
        <p:nvSpPr>
          <p:cNvPr id="9" name="Action Button: Back or Previous 8">
            <a:hlinkClick r:id="rId15" action="ppaction://hlinksldjump" highlightClick="1"/>
          </p:cNvPr>
          <p:cNvSpPr/>
          <p:nvPr/>
        </p:nvSpPr>
        <p:spPr>
          <a:xfrm>
            <a:off x="0" y="0"/>
            <a:ext cx="331045" cy="16723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ction Button: Forward or Next 10">
            <a:hlinkClick r:id="" action="ppaction://hlinkshowjump?jump=nextslide" highlightClick="1"/>
          </p:cNvPr>
          <p:cNvSpPr/>
          <p:nvPr/>
        </p:nvSpPr>
        <p:spPr>
          <a:xfrm>
            <a:off x="364155" y="0"/>
            <a:ext cx="245445" cy="144395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5165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/>
          <p:cNvCxnSpPr/>
          <p:nvPr/>
        </p:nvCxnSpPr>
        <p:spPr>
          <a:xfrm rot="5400000">
            <a:off x="12881391" y="5457798"/>
            <a:ext cx="674731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1214904"/>
              </p:ext>
            </p:extLst>
          </p:nvPr>
        </p:nvGraphicFramePr>
        <p:xfrm>
          <a:off x="14991" y="137160"/>
          <a:ext cx="9143999" cy="649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716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723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+mn-lt"/>
                        </a:rPr>
                        <a:t>Mass Transportation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+mn-lt"/>
                        </a:rPr>
                        <a:t>for San Diego (MTS)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Other Transportation Possibilities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Gill Sans MT" pitchFamily="34" charset="0"/>
                        </a:rPr>
                        <a:t>  Trolley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  <a:latin typeface="Gill Sans MT" pitchFamily="34" charset="0"/>
                        </a:rPr>
                        <a:t> and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Gill Sans MT" pitchFamily="34" charset="0"/>
                        </a:rPr>
                        <a:t>Buses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  <a:latin typeface="Gill Sans MT" pitchFamily="34" charset="0"/>
                        </a:rPr>
                        <a:t> can all be easily accessed from Manchester Grand Hyatt San Diego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Gill Sans MT" pitchFamily="34" charset="0"/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Gill Sans MT" pitchFamily="34" charset="0"/>
                        </a:rPr>
                        <a:t>Consider getting a refillable Compass Card  for trolley,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  <a:latin typeface="Gill Sans MT" pitchFamily="34" charset="0"/>
                        </a:rPr>
                        <a:t> Coaster, Sprinter and bus - $2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1" baseline="0" dirty="0">
                          <a:solidFill>
                            <a:schemeClr val="tx1"/>
                          </a:solidFill>
                          <a:latin typeface="Gill Sans MT" pitchFamily="34" charset="0"/>
                        </a:rPr>
                        <a:t>URL: 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hlinkClick r:id="rId3"/>
                        </a:rPr>
                        <a:t>https://www.sdmts.com/fares-passes/compass-card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</a:rPr>
                        <a:t>DECOBIKE:  Rent a Bike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rgbClr val="EEECE1">
                              <a:lumMod val="25000"/>
                            </a:srgbClr>
                          </a:solidFill>
                          <a:latin typeface="Gill Sans MT" pitchFamily="34" charset="0"/>
                        </a:rPr>
                        <a:t> </a:t>
                      </a:r>
                      <a:r>
                        <a:rPr lang="en-US" sz="1600" dirty="0">
                          <a:solidFill>
                            <a:srgbClr val="EEECE1">
                              <a:lumMod val="25000"/>
                            </a:srgbClr>
                          </a:solidFill>
                          <a:latin typeface="Gill Sans MT" pitchFamily="34" charset="0"/>
                          <a:hlinkClick r:id="rId4"/>
                        </a:rPr>
                        <a:t>http://www.decobike.com/sandiego/</a:t>
                      </a:r>
                      <a:endParaRPr lang="en-US" sz="1600" dirty="0">
                        <a:solidFill>
                          <a:srgbClr val="EEECE1">
                            <a:lumMod val="25000"/>
                          </a:srgbClr>
                        </a:solidFill>
                        <a:latin typeface="Gill Sans MT" pitchFamily="34" charset="0"/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Phone : (619) 297-0433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Apps: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hlinkClick r:id="rId5"/>
                        </a:rPr>
                        <a:t>https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hlinkClick r:id="rId5"/>
                        </a:rPr>
                        <a:t>://play.google.com/store/apps/details?id=com.decobike.sandiego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Gill Sans MT" pitchFamily="34" charset="0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</a:rPr>
                        <a:t>MTS Trolley Hyatt Stop 500 C St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Phone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  <a:latin typeface="+mn-lt"/>
                        </a:rPr>
                        <a:t> #:  619-557-4555</a:t>
                      </a:r>
                      <a:r>
                        <a:rPr lang="en-US" sz="1600" b="1" baseline="0" dirty="0">
                          <a:solidFill>
                            <a:srgbClr val="EEECE1">
                              <a:lumMod val="25000"/>
                            </a:srgbClr>
                          </a:solidFill>
                          <a:latin typeface="+mn-lt"/>
                        </a:rPr>
                        <a:t> 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URL: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  <a:latin typeface="+mn-lt"/>
                        </a:rPr>
                        <a:t>  </a:t>
                      </a:r>
                      <a:r>
                        <a:rPr lang="en-US" sz="1600" dirty="0">
                          <a:solidFill>
                            <a:srgbClr val="EEECE1">
                              <a:lumMod val="25000"/>
                            </a:srgbClr>
                          </a:solidFill>
                          <a:latin typeface="+mn-lt"/>
                          <a:hlinkClick r:id="rId6"/>
                        </a:rPr>
                        <a:t>https://www.sdmts.com/schedules-real-time-maps-and-routes/trolley</a:t>
                      </a:r>
                      <a:endParaRPr lang="en-US" sz="1600" dirty="0">
                        <a:solidFill>
                          <a:srgbClr val="EEECE1">
                            <a:lumMod val="25000"/>
                          </a:srgbClr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b="1" dirty="0"/>
                        <a:t>The Free Ride Downtown Car</a:t>
                      </a:r>
                      <a:r>
                        <a:rPr lang="en-US" sz="1600" b="1" baseline="0" dirty="0"/>
                        <a:t> Service</a:t>
                      </a:r>
                      <a:endParaRPr lang="en-US" sz="1600" b="1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Small</a:t>
                      </a:r>
                      <a:r>
                        <a:rPr lang="en-US" sz="1600" baseline="0" dirty="0"/>
                        <a:t> cars with advertisements give free rides along Embarcadero</a:t>
                      </a:r>
                      <a:endParaRPr lang="en-US" sz="16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Time:  7 am – 9 pm Monday - Friday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Wave us down anywhere along our route 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+mn-lt"/>
                          <a:hlinkClick r:id="rId7"/>
                        </a:rPr>
                        <a:t>http://www.thefreeride.com/contact.php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411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</a:rPr>
                        <a:t>MTS Bus: 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1" dirty="0">
                          <a:latin typeface="+mn-lt"/>
                        </a:rPr>
                        <a:t>America Plaza</a:t>
                      </a:r>
                      <a:r>
                        <a:rPr lang="en-US" sz="1600" b="1" baseline="0" dirty="0">
                          <a:latin typeface="+mn-lt"/>
                        </a:rPr>
                        <a:t> beside</a:t>
                      </a:r>
                      <a:r>
                        <a:rPr lang="en-US" sz="1600" b="1" dirty="0">
                          <a:latin typeface="+mn-lt"/>
                        </a:rPr>
                        <a:t> </a:t>
                      </a:r>
                      <a:r>
                        <a:rPr lang="en-US" sz="1600" b="1" dirty="0" err="1">
                          <a:latin typeface="+mn-lt"/>
                        </a:rPr>
                        <a:t>Sante</a:t>
                      </a:r>
                      <a:r>
                        <a:rPr lang="en-US" sz="1600" b="1" dirty="0">
                          <a:latin typeface="+mn-lt"/>
                        </a:rPr>
                        <a:t> Fe Depot</a:t>
                      </a:r>
                      <a:endParaRPr lang="en-US" sz="1600" b="1" dirty="0">
                        <a:solidFill>
                          <a:srgbClr val="EEECE1">
                            <a:lumMod val="25000"/>
                          </a:srgbClr>
                        </a:solidFill>
                        <a:latin typeface="+mn-lt"/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1" dirty="0">
                          <a:latin typeface="+mn-lt"/>
                        </a:rPr>
                        <a:t>Phone</a:t>
                      </a:r>
                      <a:r>
                        <a:rPr lang="en-US" sz="1600" b="1" baseline="0" dirty="0">
                          <a:latin typeface="+mn-lt"/>
                        </a:rPr>
                        <a:t> #:  619-557-4555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1" baseline="0" dirty="0">
                          <a:latin typeface="+mn-lt"/>
                        </a:rPr>
                        <a:t>URL:  </a:t>
                      </a:r>
                      <a:r>
                        <a:rPr lang="en-US" sz="1600" dirty="0">
                          <a:latin typeface="+mn-lt"/>
                          <a:hlinkClick r:id="rId8"/>
                        </a:rPr>
                        <a:t>https://www.sdmts.com/schedules-real-time/maps-and-routes</a:t>
                      </a:r>
                      <a:endParaRPr lang="en-US" sz="1600" dirty="0">
                        <a:latin typeface="+mn-lt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/>
                        <a:t>Water Taxi to Coronado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dirty="0">
                          <a:hlinkClick r:id="rId9"/>
                        </a:rPr>
                        <a:t>URL:http://www.welcometosandiego.com/2011/07/san-diego-water-taxi-connecting-downtown-to-coronado/</a:t>
                      </a:r>
                      <a:endParaRPr lang="en-US" sz="1600" b="1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Phone #:  (619) 235-8294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192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Train: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  <a:latin typeface="+mn-lt"/>
                        </a:rPr>
                        <a:t> 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 Coaster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  <a:latin typeface="+mn-lt"/>
                        </a:rPr>
                        <a:t> – </a:t>
                      </a:r>
                      <a:r>
                        <a:rPr lang="en-US" sz="1600" b="1" baseline="0" dirty="0" err="1">
                          <a:solidFill>
                            <a:schemeClr val="tx1"/>
                          </a:solidFill>
                          <a:latin typeface="+mn-lt"/>
                        </a:rPr>
                        <a:t>Sante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  <a:latin typeface="+mn-lt"/>
                        </a:rPr>
                        <a:t> Fe Depot</a:t>
                      </a:r>
                      <a:endParaRPr lang="nb-NO" sz="1600" b="1" baseline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1" baseline="0" dirty="0">
                          <a:solidFill>
                            <a:schemeClr val="tx1"/>
                          </a:solidFill>
                          <a:latin typeface="+mn-lt"/>
                        </a:rPr>
                        <a:t>URL:  </a:t>
                      </a:r>
                      <a:r>
                        <a:rPr lang="nb-NO" sz="1600" b="1" baseline="0" dirty="0">
                          <a:solidFill>
                            <a:schemeClr val="tx1"/>
                          </a:solidFill>
                          <a:latin typeface="+mn-lt"/>
                          <a:hlinkClick r:id="rId10"/>
                        </a:rPr>
                        <a:t>http://www.gonctd.com/coaster</a:t>
                      </a:r>
                      <a:endParaRPr lang="nb-NO" sz="1600" b="1" baseline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Phone #: 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760-966-6500 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General Information link:</a:t>
                      </a:r>
                    </a:p>
                    <a:p>
                      <a:pPr marL="2857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URL:</a:t>
                      </a:r>
                      <a:r>
                        <a:rPr lang="en-US" sz="1600" b="1" dirty="0">
                          <a:solidFill>
                            <a:srgbClr val="EEECE1">
                              <a:lumMod val="25000"/>
                            </a:srgbClr>
                          </a:solidFill>
                          <a:latin typeface="+mn-lt"/>
                          <a:hlinkClick r:id="rId11"/>
                        </a:rPr>
                        <a:t>http://www.smartdestinations.com/blog/getting-around-san-diego-2/</a:t>
                      </a:r>
                      <a:endParaRPr lang="en-US" sz="1600" b="1" dirty="0">
                        <a:solidFill>
                          <a:srgbClr val="EEECE1">
                            <a:lumMod val="25000"/>
                          </a:srgbClr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1782203" y="593804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842" y="1037994"/>
            <a:ext cx="609600" cy="44484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225" y="4099538"/>
            <a:ext cx="818344" cy="6460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0" t="74180" r="35645" b="2442"/>
          <a:stretch/>
        </p:blipFill>
        <p:spPr>
          <a:xfrm>
            <a:off x="7734142" y="5543307"/>
            <a:ext cx="952500" cy="3810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" t="7805" r="71492" b="54679"/>
          <a:stretch/>
        </p:blipFill>
        <p:spPr>
          <a:xfrm>
            <a:off x="4063380" y="2015809"/>
            <a:ext cx="769505" cy="4987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682" y="5468226"/>
            <a:ext cx="915451" cy="915451"/>
          </a:xfrm>
          <a:prstGeom prst="ellipse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00" t="41111" r="26250" b="30000"/>
          <a:stretch/>
        </p:blipFill>
        <p:spPr>
          <a:xfrm>
            <a:off x="3380808" y="2587487"/>
            <a:ext cx="1219200" cy="689113"/>
          </a:xfrm>
          <a:prstGeom prst="ellipse">
            <a:avLst/>
          </a:prstGeom>
        </p:spPr>
      </p:pic>
      <p:sp>
        <p:nvSpPr>
          <p:cNvPr id="2" name="Action Button: Back or Previous 1">
            <a:hlinkClick r:id="rId18" action="ppaction://hlinksldjump" highlightClick="1"/>
          </p:cNvPr>
          <p:cNvSpPr/>
          <p:nvPr/>
        </p:nvSpPr>
        <p:spPr>
          <a:xfrm>
            <a:off x="381000" y="370102"/>
            <a:ext cx="457200" cy="18095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4531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 rot="5400000">
            <a:off x="56234" y="5144763"/>
            <a:ext cx="674731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rot="5400000">
            <a:off x="3142334" y="5107278"/>
            <a:ext cx="674731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rot="5400000">
            <a:off x="6003298" y="5107278"/>
            <a:ext cx="674731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75"/>
          <p:cNvSpPr/>
          <p:nvPr/>
        </p:nvSpPr>
        <p:spPr>
          <a:xfrm>
            <a:off x="325359" y="3264463"/>
            <a:ext cx="4018507" cy="1612337"/>
          </a:xfrm>
          <a:prstGeom prst="rect">
            <a:avLst/>
          </a:prstGeom>
          <a:solidFill>
            <a:schemeClr val="bg1"/>
          </a:soli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0" rtlCol="0" anchor="ctr"/>
          <a:lstStyle/>
          <a:p>
            <a:endParaRPr lang="en-US" sz="2000" dirty="0">
              <a:solidFill>
                <a:srgbClr val="EEECE1">
                  <a:lumMod val="25000"/>
                </a:srgbClr>
              </a:solidFill>
              <a:latin typeface="Gill Sans MT" pitchFamily="34" charset="0"/>
            </a:endParaRPr>
          </a:p>
          <a:p>
            <a:endParaRPr lang="en-US" sz="2000" dirty="0">
              <a:solidFill>
                <a:srgbClr val="EEECE1">
                  <a:lumMod val="25000"/>
                </a:srgbClr>
              </a:solidFill>
              <a:latin typeface="Gill Sans MT" pitchFamily="34" charset="0"/>
            </a:endParaRPr>
          </a:p>
          <a:p>
            <a:endParaRPr lang="en-US" sz="2000" dirty="0"/>
          </a:p>
          <a:p>
            <a:endParaRPr lang="en-US" sz="2000" dirty="0">
              <a:solidFill>
                <a:srgbClr val="EEECE1">
                  <a:lumMod val="25000"/>
                </a:srgbClr>
              </a:solidFill>
              <a:latin typeface="Gill Sans MT" pitchFamily="34" charset="0"/>
            </a:endParaRPr>
          </a:p>
          <a:p>
            <a:endParaRPr lang="en-US" sz="2000" dirty="0">
              <a:solidFill>
                <a:srgbClr val="EEECE1">
                  <a:lumMod val="25000"/>
                </a:srgbClr>
              </a:solidFill>
              <a:latin typeface="Gill Sans MT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2187" y="1207063"/>
            <a:ext cx="4061679" cy="1612337"/>
            <a:chOff x="7915767" y="4000625"/>
            <a:chExt cx="4018507" cy="1612337"/>
          </a:xfrm>
          <a:solidFill>
            <a:schemeClr val="bg1"/>
          </a:solidFill>
        </p:grpSpPr>
        <p:sp>
          <p:nvSpPr>
            <p:cNvPr id="18" name="Rectangle 17"/>
            <p:cNvSpPr/>
            <p:nvPr/>
          </p:nvSpPr>
          <p:spPr>
            <a:xfrm>
              <a:off x="7915767" y="4000625"/>
              <a:ext cx="4018507" cy="1612337"/>
            </a:xfrm>
            <a:prstGeom prst="rect">
              <a:avLst/>
            </a:prstGeom>
            <a:grpFill/>
            <a:ln w="127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6200000" scaled="1"/>
                <a:tileRect/>
              </a:gradFill>
            </a:ln>
            <a:effectLst>
              <a:glow rad="63500">
                <a:schemeClr val="bg1">
                  <a:lumMod val="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0" rtlCol="0" anchor="ctr"/>
            <a:lstStyle/>
            <a:p>
              <a:endParaRPr lang="en-US" sz="2000" dirty="0">
                <a:solidFill>
                  <a:srgbClr val="EEECE1">
                    <a:lumMod val="25000"/>
                  </a:srgbClr>
                </a:solidFill>
                <a:latin typeface="Gill Sans MT" pitchFamily="34" charset="0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8027184" y="4024871"/>
              <a:ext cx="3866107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6">
                      <a:lumMod val="75000"/>
                    </a:schemeClr>
                  </a:solidFill>
                </a:rPr>
                <a:t>San Diego Smart Apps </a:t>
              </a:r>
            </a:p>
            <a:p>
              <a:r>
                <a:rPr lang="en-US" sz="1600" dirty="0">
                  <a:hlinkClick r:id="rId3"/>
                </a:rPr>
                <a:t>https://www.sandiego.org/press/press-releases/2013/san-diego-top-smartphone-apps-help-visitors-stay-connected.aspx</a:t>
              </a:r>
              <a:endParaRPr lang="en-US" sz="1600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92805" y="3328646"/>
            <a:ext cx="39531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hlinkClick r:id="rId4"/>
            </a:endParaRPr>
          </a:p>
          <a:p>
            <a:endParaRPr lang="en-US" dirty="0">
              <a:hlinkClick r:id="rId4"/>
            </a:endParaRPr>
          </a:p>
          <a:p>
            <a:r>
              <a:rPr lang="en-US" dirty="0">
                <a:hlinkClick r:id="rId4"/>
              </a:rPr>
              <a:t>http://www.littleitalysd.com/about/little-italy-san-diego-mobile-app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2528125" y="5108072"/>
            <a:ext cx="4018507" cy="1612337"/>
          </a:xfrm>
          <a:prstGeom prst="rect">
            <a:avLst/>
          </a:prstGeom>
          <a:solidFill>
            <a:schemeClr val="bg1"/>
          </a:soli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0" rtlCol="0" anchor="ctr"/>
          <a:lstStyle/>
          <a:p>
            <a:endParaRPr lang="en-US" sz="2000" dirty="0">
              <a:solidFill>
                <a:srgbClr val="EEECE1">
                  <a:lumMod val="25000"/>
                </a:srgbClr>
              </a:solidFill>
              <a:latin typeface="Gill Sans MT" pitchFamily="34" charset="0"/>
            </a:endParaRPr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19"/>
          <a:stretch/>
        </p:blipFill>
        <p:spPr>
          <a:xfrm>
            <a:off x="5740675" y="6172200"/>
            <a:ext cx="660125" cy="47516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TextBox 12"/>
          <p:cNvSpPr txBox="1"/>
          <p:nvPr/>
        </p:nvSpPr>
        <p:spPr>
          <a:xfrm>
            <a:off x="2720323" y="5310426"/>
            <a:ext cx="368047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latin typeface="Gill Sans MT" pitchFamily="34" charset="0"/>
              </a:rPr>
              <a:t>Old Town App –Walking Tour</a:t>
            </a:r>
          </a:p>
          <a:p>
            <a:pPr algn="ctr"/>
            <a:r>
              <a:rPr lang="en-US" sz="1600" dirty="0">
                <a:solidFill>
                  <a:srgbClr val="EEECE1">
                    <a:lumMod val="25000"/>
                  </a:srgbClr>
                </a:solidFill>
                <a:latin typeface="Gill Sans MT" pitchFamily="34" charset="0"/>
                <a:hlinkClick r:id="rId6"/>
              </a:rPr>
              <a:t>http://www.gpsmycity.com/tours/old-town-walking-tour,-san-diego-2243.html</a:t>
            </a:r>
            <a:endParaRPr lang="en-US" sz="1600" dirty="0">
              <a:solidFill>
                <a:srgbClr val="EEECE1">
                  <a:lumMod val="25000"/>
                </a:srgbClr>
              </a:solidFill>
              <a:latin typeface="Gill Sans MT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147" y="2168848"/>
            <a:ext cx="941988" cy="67342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597780" y="1206199"/>
            <a:ext cx="4018507" cy="1612337"/>
            <a:chOff x="4597780" y="826063"/>
            <a:chExt cx="4018507" cy="1612337"/>
          </a:xfrm>
        </p:grpSpPr>
        <p:sp>
          <p:nvSpPr>
            <p:cNvPr id="24" name="Rectangle 23"/>
            <p:cNvSpPr/>
            <p:nvPr/>
          </p:nvSpPr>
          <p:spPr>
            <a:xfrm>
              <a:off x="4597780" y="826063"/>
              <a:ext cx="4018507" cy="1612337"/>
            </a:xfrm>
            <a:prstGeom prst="rect">
              <a:avLst/>
            </a:prstGeom>
            <a:solidFill>
              <a:schemeClr val="bg1"/>
            </a:solidFill>
            <a:ln w="127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6200000" scaled="1"/>
                <a:tileRect/>
              </a:gradFill>
            </a:ln>
            <a:effectLst>
              <a:glow rad="63500">
                <a:schemeClr val="bg1">
                  <a:lumMod val="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0" rtlCol="0" anchor="ctr"/>
            <a:lstStyle/>
            <a:p>
              <a:endParaRPr lang="en-US" sz="2000" dirty="0">
                <a:solidFill>
                  <a:srgbClr val="EEECE1">
                    <a:lumMod val="25000"/>
                  </a:srgbClr>
                </a:solidFill>
                <a:latin typeface="Gill Sans MT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800600" y="826927"/>
              <a:ext cx="365760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2"/>
                  </a:solidFill>
                  <a:latin typeface="Gill Sans MT" pitchFamily="34" charset="0"/>
                </a:rPr>
                <a:t>San Diego Zoo </a:t>
              </a:r>
            </a:p>
            <a:p>
              <a:r>
                <a:rPr lang="en-US" sz="1600" dirty="0">
                  <a:solidFill>
                    <a:srgbClr val="EEECE1">
                      <a:lumMod val="25000"/>
                    </a:srgbClr>
                  </a:solidFill>
                  <a:latin typeface="Gill Sans MT" pitchFamily="34" charset="0"/>
                  <a:hlinkClick r:id="rId8"/>
                </a:rPr>
                <a:t>http://zoo.sandiegozoo.org/content/zoo-apps</a:t>
              </a:r>
              <a:endParaRPr lang="en-US" sz="1600" dirty="0">
                <a:solidFill>
                  <a:srgbClr val="EEECE1">
                    <a:lumMod val="25000"/>
                  </a:srgbClr>
                </a:solidFill>
                <a:latin typeface="Gill Sans MT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9606" y="1596996"/>
              <a:ext cx="1254726" cy="841404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4585241" y="3264463"/>
            <a:ext cx="4018507" cy="1612337"/>
            <a:chOff x="4734446" y="2850006"/>
            <a:chExt cx="4018507" cy="1612337"/>
          </a:xfrm>
        </p:grpSpPr>
        <p:sp>
          <p:nvSpPr>
            <p:cNvPr id="19" name="Rectangle 18"/>
            <p:cNvSpPr/>
            <p:nvPr/>
          </p:nvSpPr>
          <p:spPr>
            <a:xfrm>
              <a:off x="4734446" y="2850006"/>
              <a:ext cx="4018507" cy="1612337"/>
            </a:xfrm>
            <a:prstGeom prst="rect">
              <a:avLst/>
            </a:prstGeom>
            <a:solidFill>
              <a:schemeClr val="bg1"/>
            </a:solidFill>
            <a:ln w="127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6200000" scaled="1"/>
                <a:tileRect/>
              </a:gradFill>
            </a:ln>
            <a:effectLst>
              <a:glow rad="63500">
                <a:schemeClr val="bg1">
                  <a:lumMod val="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0" rtlCol="0" anchor="ctr"/>
            <a:lstStyle/>
            <a:p>
              <a:endParaRPr lang="en-US" sz="2000" dirty="0">
                <a:solidFill>
                  <a:srgbClr val="EEECE1">
                    <a:lumMod val="25000"/>
                  </a:srgbClr>
                </a:solidFill>
                <a:latin typeface="Gill Sans MT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019153" y="2908623"/>
              <a:ext cx="3733800" cy="110799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>
                      <a:lumMod val="75000"/>
                    </a:schemeClr>
                  </a:solidFill>
                </a:rPr>
                <a:t>Transit app:</a:t>
              </a:r>
            </a:p>
            <a:p>
              <a:r>
                <a:rPr lang="en-US" sz="1600" dirty="0">
                  <a:hlinkClick r:id="rId10"/>
                </a:rPr>
                <a:t>http://free.mytransitguide.com/index.jhtml?partner=^BNH^xdm048&amp;gclid=CKPztcrr2tACFQ13fgodt0kPyw</a:t>
              </a:r>
              <a:endParaRPr lang="en-US" sz="1600" dirty="0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6053" y="3824297"/>
              <a:ext cx="1627642" cy="532126"/>
            </a:xfrm>
            <a:prstGeom prst="rect">
              <a:avLst/>
            </a:prstGeom>
          </p:spPr>
        </p:pic>
      </p:grpSp>
      <p:pic>
        <p:nvPicPr>
          <p:cNvPr id="77" name="Picture 7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713" y="3382885"/>
            <a:ext cx="1471523" cy="50331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20323" y="67270"/>
            <a:ext cx="39066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Mobile Apps:</a:t>
            </a:r>
          </a:p>
        </p:txBody>
      </p:sp>
      <p:sp>
        <p:nvSpPr>
          <p:cNvPr id="12" name="Action Button: Back or Previous 11">
            <a:hlinkClick r:id="rId13" action="ppaction://hlinksldjump" highlightClick="1"/>
          </p:cNvPr>
          <p:cNvSpPr/>
          <p:nvPr/>
        </p:nvSpPr>
        <p:spPr>
          <a:xfrm>
            <a:off x="152400" y="228600"/>
            <a:ext cx="457200" cy="1524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1746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5519532"/>
              </p:ext>
            </p:extLst>
          </p:nvPr>
        </p:nvGraphicFramePr>
        <p:xfrm>
          <a:off x="291703" y="1534715"/>
          <a:ext cx="8554194" cy="5117344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85541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5560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 startAt="2"/>
                        <a:tabLst/>
                        <a:defRPr/>
                      </a:pP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157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+mn-lt"/>
                        </a:rPr>
                        <a:t>GeneraI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latin typeface="+mn-lt"/>
                        </a:rPr>
                        <a:t> l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</a:rPr>
                        <a:t>inks for things to do in San Diego:</a:t>
                      </a:r>
                    </a:p>
                    <a:p>
                      <a:pPr marL="7429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1" dirty="0">
                          <a:latin typeface="+mn-lt"/>
                        </a:rPr>
                        <a:t>URL:  </a:t>
                      </a:r>
                      <a:r>
                        <a:rPr lang="en-US" sz="1800" b="1" dirty="0">
                          <a:latin typeface="+mn-lt"/>
                          <a:hlinkClick r:id="rId2"/>
                        </a:rPr>
                        <a:t>https://www.sandiego.org/</a:t>
                      </a:r>
                      <a:endParaRPr lang="en-US" sz="1800" b="1" dirty="0">
                        <a:latin typeface="+mn-lt"/>
                      </a:endParaRPr>
                    </a:p>
                    <a:p>
                      <a:pPr marL="7429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1" dirty="0">
                          <a:latin typeface="+mn-lt"/>
                        </a:rPr>
                        <a:t>URL:  </a:t>
                      </a:r>
                      <a:r>
                        <a:rPr lang="en-US" sz="1800" b="1" dirty="0">
                          <a:latin typeface="+mn-lt"/>
                          <a:hlinkClick r:id="rId3"/>
                        </a:rPr>
                        <a:t>https://www.sandiego.org/explore/things-to-do.aspx</a:t>
                      </a:r>
                      <a:endParaRPr lang="en-US" sz="1800" b="1" dirty="0">
                        <a:latin typeface="+mn-lt"/>
                      </a:endParaRPr>
                    </a:p>
                    <a:p>
                      <a:pPr marL="7429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1" dirty="0">
                          <a:latin typeface="+mn-lt"/>
                        </a:rPr>
                        <a:t>URL:  </a:t>
                      </a:r>
                      <a:r>
                        <a:rPr lang="en-US" sz="1800" b="1" dirty="0">
                          <a:latin typeface="+mn-lt"/>
                          <a:hlinkClick r:id="rId4"/>
                        </a:rPr>
                        <a:t>https://www.sandiego.org/articles/25-fun-free-things-to-do-in-san-diego.aspx</a:t>
                      </a:r>
                      <a:endParaRPr lang="en-US" sz="1800" b="1" dirty="0">
                        <a:latin typeface="+mn-lt"/>
                      </a:endParaRPr>
                    </a:p>
                    <a:p>
                      <a:pPr marL="7429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1" dirty="0">
                          <a:latin typeface="+mn-lt"/>
                        </a:rPr>
                        <a:t>Activities</a:t>
                      </a:r>
                      <a:r>
                        <a:rPr lang="en-US" sz="1800" b="1" baseline="0" dirty="0">
                          <a:latin typeface="+mn-lt"/>
                        </a:rPr>
                        <a:t> for kids: </a:t>
                      </a:r>
                    </a:p>
                    <a:p>
                      <a:pPr marL="1200150" marR="0" lvl="2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1" baseline="0" dirty="0">
                          <a:latin typeface="+mn-lt"/>
                        </a:rPr>
                        <a:t> </a:t>
                      </a:r>
                      <a:r>
                        <a:rPr lang="en-US" sz="1800" b="1" baseline="0" dirty="0">
                          <a:latin typeface="+mn-lt"/>
                          <a:hlinkClick r:id="rId5"/>
                        </a:rPr>
                        <a:t>http://lajollamom.com/best-things-to-do-in-san-diego-with-kids/</a:t>
                      </a:r>
                      <a:endParaRPr lang="en-US" sz="1800" b="1" baseline="0" dirty="0">
                        <a:latin typeface="+mn-lt"/>
                      </a:endParaRPr>
                    </a:p>
                    <a:p>
                      <a:pPr marL="1200150" marR="0" lvl="2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b="1" dirty="0">
                          <a:solidFill>
                            <a:srgbClr val="EEECE1">
                              <a:lumMod val="25000"/>
                            </a:srgbClr>
                          </a:solidFill>
                          <a:latin typeface="+mn-lt"/>
                          <a:hlinkClick r:id="rId6"/>
                        </a:rPr>
                        <a:t>https://www.sandiego.org/articles/family/attractions.aspx</a:t>
                      </a:r>
                      <a:endParaRPr lang="en-US" b="1" dirty="0">
                        <a:solidFill>
                          <a:srgbClr val="EEECE1">
                            <a:lumMod val="25000"/>
                          </a:srgbClr>
                        </a:solidFill>
                        <a:latin typeface="+mn-lt"/>
                      </a:endParaRPr>
                    </a:p>
                    <a:p>
                      <a:pPr marL="7429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b="1" dirty="0">
                        <a:solidFill>
                          <a:srgbClr val="EEECE1">
                            <a:lumMod val="25000"/>
                          </a:srgbClr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709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</a:rPr>
                        <a:t>Transportation access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latin typeface="+mn-lt"/>
                        </a:rPr>
                        <a:t> from the Manchester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latin typeface="+mn-lt"/>
                        </a:rPr>
                        <a:t>Granc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latin typeface="+mn-lt"/>
                        </a:rPr>
                        <a:t> Hyatt San Diego:</a:t>
                      </a:r>
                    </a:p>
                    <a:p>
                      <a:pPr marL="7429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Enjoy easy access to public transportation. Our concierge can assist with a taxi, rental car, train schedule or airport shuttle. The Hyatt is a stop on the Big Bay Shuttle and behind the ferry to Coronado Island.</a:t>
                      </a:r>
                    </a:p>
                    <a:p>
                      <a:pPr marL="7429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b="1" dirty="0">
                          <a:solidFill>
                            <a:srgbClr val="EEECE1">
                              <a:lumMod val="25000"/>
                            </a:srgbClr>
                          </a:solidFill>
                          <a:latin typeface="+mn-lt"/>
                          <a:hlinkClick r:id="rId7"/>
                        </a:rPr>
                        <a:t>https://manchester.grand.hyatt.com/en/hotel/our-hotel/transportation.html</a:t>
                      </a:r>
                      <a:endParaRPr lang="en-US" b="1" dirty="0">
                        <a:solidFill>
                          <a:srgbClr val="EEECE1">
                            <a:lumMod val="25000"/>
                          </a:srgbClr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1070233" y="304800"/>
            <a:ext cx="1215767" cy="1228665"/>
            <a:chOff x="3443381" y="460099"/>
            <a:chExt cx="1688948" cy="153352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3381" y="460099"/>
              <a:ext cx="1631901" cy="1533525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 rot="20126249">
              <a:off x="3845605" y="759365"/>
              <a:ext cx="1286724" cy="729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Helpful Sites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2222804" y="144724"/>
            <a:ext cx="509239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 Under the Sun</a:t>
            </a:r>
          </a:p>
          <a:p>
            <a:pPr algn="ctr"/>
            <a:r>
              <a:rPr lang="en-US" sz="3200" b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San Diego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506" y="1897664"/>
            <a:ext cx="1195388" cy="8545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932" y="1524000"/>
            <a:ext cx="4094944" cy="74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0998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681663"/>
              </p:ext>
            </p:extLst>
          </p:nvPr>
        </p:nvGraphicFramePr>
        <p:xfrm>
          <a:off x="21609" y="0"/>
          <a:ext cx="6074391" cy="481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743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109142">
                <a:tc>
                  <a:txBody>
                    <a:bodyPr/>
                    <a:lstStyle/>
                    <a:p>
                      <a:pPr algn="ctr"/>
                      <a:endParaRPr lang="en-US" sz="10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Downtown San Diego Map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and Area Websites</a:t>
                      </a:r>
                    </a:p>
                  </a:txBody>
                  <a:tcPr>
                    <a:solidFill>
                      <a:srgbClr val="FAFC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006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General</a:t>
                      </a:r>
                      <a:r>
                        <a:rPr lang="en-US" sz="2000" b="1" baseline="0" dirty="0"/>
                        <a:t> interactive map of all of San Diego</a:t>
                      </a:r>
                      <a:endParaRPr lang="en-US" sz="2000" b="1" dirty="0"/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dirty="0">
                          <a:hlinkClick r:id="rId3"/>
                        </a:rPr>
                        <a:t>https://discoverymap.com/san-diego-ca</a:t>
                      </a:r>
                      <a:endParaRPr lang="en-US" dirty="0"/>
                    </a:p>
                  </a:txBody>
                  <a:tcPr>
                    <a:solidFill>
                      <a:srgbClr val="F8FA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35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Google map of San</a:t>
                      </a:r>
                      <a:r>
                        <a:rPr lang="en-US" sz="2000" b="1" baseline="0" dirty="0"/>
                        <a:t> Diego attractions</a:t>
                      </a:r>
                      <a:endParaRPr lang="en-US" sz="2000" b="1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hlinkClick r:id="rId4"/>
                        </a:rPr>
                        <a:t>https://www.google.com/maps/d/viewer?mid=1hSJ7aN4dC2sEACZBOnGxu4gnxBM&amp;hl=en_US&amp;ll=33.51102142788528%2C-117.7990795&amp;z=8</a:t>
                      </a:r>
                      <a:endParaRPr lang="en-US" dirty="0"/>
                    </a:p>
                  </a:txBody>
                  <a:tcPr>
                    <a:solidFill>
                      <a:srgbClr val="FAFC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660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Downloadable</a:t>
                      </a:r>
                      <a:r>
                        <a:rPr lang="en-US" sz="2000" b="1" baseline="0" dirty="0"/>
                        <a:t> maps of some of San Diego’s attractions</a:t>
                      </a:r>
                      <a:endParaRPr lang="en-US" sz="2000" b="1" dirty="0"/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dirty="0">
                          <a:hlinkClick r:id="rId5"/>
                        </a:rPr>
                        <a:t>http://ontheworldmap.com/usa/city/san-diego/</a:t>
                      </a:r>
                      <a:endParaRPr lang="en-US" dirty="0"/>
                    </a:p>
                  </a:txBody>
                  <a:tcPr>
                    <a:solidFill>
                      <a:srgbClr val="F8FA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4114800"/>
            <a:ext cx="4120032" cy="2622645"/>
          </a:xfrm>
          <a:prstGeom prst="rect">
            <a:avLst/>
          </a:prstGeom>
        </p:spPr>
      </p:pic>
      <p:sp>
        <p:nvSpPr>
          <p:cNvPr id="2" name="Action Button: Back or Previous 1">
            <a:hlinkClick r:id="rId7" action="ppaction://hlinksldjump" highlightClick="1"/>
          </p:cNvPr>
          <p:cNvSpPr/>
          <p:nvPr/>
        </p:nvSpPr>
        <p:spPr>
          <a:xfrm>
            <a:off x="152400" y="76200"/>
            <a:ext cx="457200" cy="1524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042528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/>
          <p:nvPr/>
        </p:nvSpPr>
        <p:spPr>
          <a:xfrm>
            <a:off x="3312417" y="3200400"/>
            <a:ext cx="2431425" cy="2308324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  <a:softEdge rad="31750"/>
          </a:effectLst>
          <a:scene3d>
            <a:camera prst="isometricOffAxis1Right"/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Click on blue </a:t>
            </a:r>
          </a:p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arrows to move between </a:t>
            </a:r>
          </a:p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PowerPoint slides</a:t>
            </a:r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116" name="Group 115"/>
          <p:cNvGrpSpPr/>
          <p:nvPr/>
        </p:nvGrpSpPr>
        <p:grpSpPr>
          <a:xfrm>
            <a:off x="6029967" y="1676400"/>
            <a:ext cx="2937569" cy="1716721"/>
            <a:chOff x="222502" y="5041729"/>
            <a:chExt cx="2937569" cy="1359071"/>
          </a:xfrm>
        </p:grpSpPr>
        <p:grpSp>
          <p:nvGrpSpPr>
            <p:cNvPr id="113" name="Group 112"/>
            <p:cNvGrpSpPr/>
            <p:nvPr/>
          </p:nvGrpSpPr>
          <p:grpSpPr>
            <a:xfrm>
              <a:off x="222502" y="5041729"/>
              <a:ext cx="2937569" cy="1359071"/>
              <a:chOff x="-156542" y="3605726"/>
              <a:chExt cx="2937569" cy="1359071"/>
            </a:xfrm>
          </p:grpSpPr>
          <p:sp>
            <p:nvSpPr>
              <p:cNvPr id="108" name="TextBox 107"/>
              <p:cNvSpPr txBox="1"/>
              <p:nvPr/>
            </p:nvSpPr>
            <p:spPr>
              <a:xfrm>
                <a:off x="-156542" y="3605726"/>
                <a:ext cx="2937569" cy="12954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-156542" y="4441577"/>
                <a:ext cx="2384499" cy="52322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2800" b="1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Transportation</a:t>
                </a:r>
                <a:endParaRPr lang="en-US" sz="2800" b="1" cap="none" spc="0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endParaRPr>
              </a:p>
            </p:txBody>
          </p:sp>
          <p:grpSp>
            <p:nvGrpSpPr>
              <p:cNvPr id="112" name="Group 111"/>
              <p:cNvGrpSpPr/>
              <p:nvPr/>
            </p:nvGrpSpPr>
            <p:grpSpPr>
              <a:xfrm>
                <a:off x="1234670" y="3669398"/>
                <a:ext cx="1504395" cy="920451"/>
                <a:chOff x="9630583" y="1369278"/>
                <a:chExt cx="1333256" cy="706598"/>
              </a:xfrm>
            </p:grpSpPr>
            <p:pic>
              <p:nvPicPr>
                <p:cNvPr id="50" name="Picture 49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48268" y="1661758"/>
                  <a:ext cx="631176" cy="414118"/>
                </a:xfrm>
                <a:prstGeom prst="rect">
                  <a:avLst/>
                </a:prstGeom>
                <a:solidFill>
                  <a:schemeClr val="bg1"/>
                </a:solidFill>
              </p:spPr>
            </p:pic>
            <p:pic>
              <p:nvPicPr>
                <p:cNvPr id="42" name="Picture 41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348326" y="1369278"/>
                  <a:ext cx="615513" cy="502011"/>
                </a:xfrm>
                <a:prstGeom prst="rect">
                  <a:avLst/>
                </a:prstGeom>
                <a:solidFill>
                  <a:schemeClr val="bg1"/>
                </a:solidFill>
              </p:spPr>
            </p:pic>
            <p:pic>
              <p:nvPicPr>
                <p:cNvPr id="41" name="Picture 40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630583" y="1369278"/>
                  <a:ext cx="657936" cy="337917"/>
                </a:xfrm>
                <a:prstGeom prst="rect">
                  <a:avLst/>
                </a:prstGeom>
                <a:solidFill>
                  <a:schemeClr val="bg1"/>
                </a:solidFill>
              </p:spPr>
            </p:pic>
          </p:grpSp>
          <p:sp>
            <p:nvSpPr>
              <p:cNvPr id="65" name="Rectangle 64"/>
              <p:cNvSpPr/>
              <p:nvPr/>
            </p:nvSpPr>
            <p:spPr>
              <a:xfrm>
                <a:off x="-12258" y="3619795"/>
                <a:ext cx="184731" cy="36548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 algn="ctr"/>
                <a:endParaRPr lang="en-US" sz="2400" b="1" dirty="0">
                  <a:solidFill>
                    <a:srgbClr val="002060"/>
                  </a:solidFill>
                  <a:latin typeface="Calisto MT" pitchFamily="18" charset="0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80342" y="3896311"/>
                <a:ext cx="899472" cy="687486"/>
              </a:xfrm>
              <a:prstGeom prst="rect">
                <a:avLst/>
              </a:prstGeom>
              <a:solidFill>
                <a:schemeClr val="bg1"/>
              </a:solidFill>
            </p:spPr>
          </p:pic>
        </p:grpSp>
        <p:pic>
          <p:nvPicPr>
            <p:cNvPr id="114" name="Picture 11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146"/>
            <a:stretch/>
          </p:blipFill>
          <p:spPr>
            <a:xfrm rot="20137607">
              <a:off x="2509699" y="5810205"/>
              <a:ext cx="549087" cy="406049"/>
            </a:xfrm>
            <a:prstGeom prst="rect">
              <a:avLst/>
            </a:prstGeom>
          </p:spPr>
        </p:pic>
      </p:grpSp>
      <p:grpSp>
        <p:nvGrpSpPr>
          <p:cNvPr id="105" name="Group 104"/>
          <p:cNvGrpSpPr/>
          <p:nvPr/>
        </p:nvGrpSpPr>
        <p:grpSpPr>
          <a:xfrm>
            <a:off x="6004266" y="3429001"/>
            <a:ext cx="2950696" cy="1466371"/>
            <a:chOff x="2419398" y="3801313"/>
            <a:chExt cx="3200400" cy="1553527"/>
          </a:xfrm>
        </p:grpSpPr>
        <p:sp>
          <p:nvSpPr>
            <p:cNvPr id="104" name="TextBox 103"/>
            <p:cNvSpPr txBox="1"/>
            <p:nvPr/>
          </p:nvSpPr>
          <p:spPr>
            <a:xfrm>
              <a:off x="2419398" y="3801313"/>
              <a:ext cx="3200400" cy="15535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752781" y="4063491"/>
              <a:ext cx="2080270" cy="127167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1" cap="none" spc="0" dirty="0">
                  <a:ln w="1270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noFill/>
                  <a:effectLst>
                    <a:innerShdw blurRad="177800">
                      <a:schemeClr val="accent3">
                        <a:lumMod val="50000"/>
                      </a:schemeClr>
                    </a:innerShdw>
                  </a:effectLst>
                  <a:latin typeface="Gill Sans MT" pitchFamily="34" charset="0"/>
                </a:rPr>
                <a:t>APPS/URL’s</a:t>
              </a:r>
            </a:p>
            <a:p>
              <a:pPr algn="ctr"/>
              <a:r>
                <a:rPr lang="en-US" sz="2400" b="1" cap="none" spc="0" dirty="0">
                  <a:ln w="1270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noFill/>
                  <a:effectLst>
                    <a:innerShdw blurRad="177800">
                      <a:schemeClr val="accent3">
                        <a:lumMod val="50000"/>
                      </a:schemeClr>
                    </a:innerShdw>
                  </a:effectLst>
                  <a:latin typeface="Gill Sans MT" pitchFamily="34" charset="0"/>
                </a:rPr>
                <a:t> For</a:t>
              </a:r>
            </a:p>
            <a:p>
              <a:pPr algn="ctr"/>
              <a:r>
                <a:rPr lang="en-US" sz="2400" b="1" cap="none" spc="0" dirty="0">
                  <a:ln w="1270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noFill/>
                  <a:effectLst>
                    <a:innerShdw blurRad="177800">
                      <a:schemeClr val="accent3">
                        <a:lumMod val="50000"/>
                      </a:schemeClr>
                    </a:innerShdw>
                  </a:effectLst>
                  <a:latin typeface="Gill Sans MT" pitchFamily="34" charset="0"/>
                </a:rPr>
                <a:t> San Diego</a:t>
              </a:r>
              <a:endParaRPr lang="en-US" sz="2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noFill/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endParaRPr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6019800" y="5029200"/>
            <a:ext cx="2956535" cy="1371600"/>
            <a:chOff x="5688168" y="4308478"/>
            <a:chExt cx="2956535" cy="1254122"/>
          </a:xfrm>
        </p:grpSpPr>
        <p:sp>
          <p:nvSpPr>
            <p:cNvPr id="100" name="TextBox 99"/>
            <p:cNvSpPr txBox="1"/>
            <p:nvPr/>
          </p:nvSpPr>
          <p:spPr>
            <a:xfrm>
              <a:off x="5688168" y="4308478"/>
              <a:ext cx="2956535" cy="125412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grpSp>
          <p:nvGrpSpPr>
            <p:cNvPr id="51" name="Group 50"/>
            <p:cNvGrpSpPr/>
            <p:nvPr/>
          </p:nvGrpSpPr>
          <p:grpSpPr>
            <a:xfrm>
              <a:off x="5775936" y="4342420"/>
              <a:ext cx="2860037" cy="1220180"/>
              <a:chOff x="3351511" y="3273997"/>
              <a:chExt cx="2744489" cy="1296759"/>
            </a:xfrm>
            <a:solidFill>
              <a:schemeClr val="bg1"/>
            </a:solidFill>
          </p:grpSpPr>
          <p:sp>
            <p:nvSpPr>
              <p:cNvPr id="23" name="Rectangle 22"/>
              <p:cNvSpPr/>
              <p:nvPr/>
            </p:nvSpPr>
            <p:spPr>
              <a:xfrm>
                <a:off x="3351511" y="3681159"/>
                <a:ext cx="1105933" cy="568246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3200" b="1" cap="none" spc="50" dirty="0">
                    <a:ln w="9525" cmpd="sng">
                      <a:solidFill>
                        <a:schemeClr val="accent1"/>
                      </a:solidFill>
                      <a:prstDash val="solid"/>
                    </a:ln>
                    <a:solidFill>
                      <a:srgbClr val="FFC000"/>
                    </a:solidFill>
                    <a:effectLst>
                      <a:glow rad="38100">
                        <a:schemeClr val="accent1">
                          <a:alpha val="40000"/>
                        </a:schemeClr>
                      </a:glow>
                    </a:effectLst>
                  </a:rPr>
                  <a:t>Maps</a:t>
                </a:r>
              </a:p>
            </p:txBody>
          </p:sp>
          <p:pic>
            <p:nvPicPr>
              <p:cNvPr id="96" name="Picture 95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07992" y="3273997"/>
                <a:ext cx="1688008" cy="1296759"/>
              </a:xfrm>
              <a:prstGeom prst="rect">
                <a:avLst/>
              </a:prstGeom>
              <a:grpFill/>
              <a:ln>
                <a:noFill/>
              </a:ln>
            </p:spPr>
          </p:pic>
        </p:grpSp>
      </p:grpSp>
      <p:sp>
        <p:nvSpPr>
          <p:cNvPr id="43" name="Action Button: Forward or Next 42">
            <a:hlinkClick r:id="" action="ppaction://hlinkshowjump?jump=nextslide" highlightClick="1"/>
          </p:cNvPr>
          <p:cNvSpPr/>
          <p:nvPr/>
        </p:nvSpPr>
        <p:spPr>
          <a:xfrm>
            <a:off x="5140838" y="3938686"/>
            <a:ext cx="381000" cy="176114"/>
          </a:xfrm>
          <a:prstGeom prst="actionButtonForwardNext">
            <a:avLst/>
          </a:prstGeom>
          <a:solidFill>
            <a:schemeClr val="accent1">
              <a:lumMod val="7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Action Button: Back or Previous 44">
            <a:hlinkClick r:id="" action="ppaction://hlinkshowjump?jump=previousslide" highlightClick="1"/>
          </p:cNvPr>
          <p:cNvSpPr/>
          <p:nvPr/>
        </p:nvSpPr>
        <p:spPr>
          <a:xfrm>
            <a:off x="3632402" y="4167286"/>
            <a:ext cx="406198" cy="176114"/>
          </a:xfrm>
          <a:prstGeom prst="actionButtonBackPrevious">
            <a:avLst/>
          </a:prstGeom>
          <a:solidFill>
            <a:schemeClr val="accent1">
              <a:lumMod val="7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52400" y="227555"/>
            <a:ext cx="8915400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3000">
                <a:schemeClr val="bg1"/>
              </a:gs>
              <a:gs pos="69000">
                <a:schemeClr val="bg1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en-US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Places to Go                     &amp;             Useful Information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048000" y="876815"/>
            <a:ext cx="2932858" cy="2018785"/>
            <a:chOff x="3276600" y="818236"/>
            <a:chExt cx="2932858" cy="201878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6600" y="818236"/>
              <a:ext cx="2932858" cy="1989252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4069024" y="2590800"/>
              <a:ext cx="141737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Stickers by Sandstone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23439" y="4347727"/>
            <a:ext cx="3189411" cy="1530329"/>
            <a:chOff x="131455" y="4343400"/>
            <a:chExt cx="3189411" cy="1247771"/>
          </a:xfrm>
        </p:grpSpPr>
        <p:sp>
          <p:nvSpPr>
            <p:cNvPr id="62" name="TextBox 61"/>
            <p:cNvSpPr txBox="1"/>
            <p:nvPr/>
          </p:nvSpPr>
          <p:spPr>
            <a:xfrm>
              <a:off x="208086" y="4343400"/>
              <a:ext cx="2950696" cy="12477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grpSp>
          <p:nvGrpSpPr>
            <p:cNvPr id="63" name="Group 62"/>
            <p:cNvGrpSpPr/>
            <p:nvPr/>
          </p:nvGrpSpPr>
          <p:grpSpPr>
            <a:xfrm rot="20305856">
              <a:off x="131455" y="4716320"/>
              <a:ext cx="1143001" cy="518324"/>
              <a:chOff x="10058399" y="4230998"/>
              <a:chExt cx="1143001" cy="518324"/>
            </a:xfrm>
          </p:grpSpPr>
          <p:grpSp>
            <p:nvGrpSpPr>
              <p:cNvPr id="64" name="Group 63"/>
              <p:cNvGrpSpPr/>
              <p:nvPr/>
            </p:nvGrpSpPr>
            <p:grpSpPr>
              <a:xfrm>
                <a:off x="10134600" y="4230998"/>
                <a:ext cx="1066800" cy="518324"/>
                <a:chOff x="10134600" y="4230998"/>
                <a:chExt cx="1066800" cy="518324"/>
              </a:xfrm>
            </p:grpSpPr>
            <p:sp>
              <p:nvSpPr>
                <p:cNvPr id="71" name="Right Arrow 70"/>
                <p:cNvSpPr/>
                <p:nvPr/>
              </p:nvSpPr>
              <p:spPr>
                <a:xfrm rot="1737647">
                  <a:off x="10460724" y="4651247"/>
                  <a:ext cx="740609" cy="98075"/>
                </a:xfrm>
                <a:prstGeom prst="rightArrow">
                  <a:avLst/>
                </a:prstGeom>
                <a:solidFill>
                  <a:srgbClr val="FF0000"/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Right Arrow 72"/>
                <p:cNvSpPr/>
                <p:nvPr/>
              </p:nvSpPr>
              <p:spPr>
                <a:xfrm rot="17749737">
                  <a:off x="10460970" y="4277947"/>
                  <a:ext cx="343943" cy="250046"/>
                </a:xfrm>
                <a:prstGeom prst="rightArrow">
                  <a:avLst/>
                </a:prstGeom>
                <a:solidFill>
                  <a:srgbClr val="00B050"/>
                </a:solidFill>
                <a:ln>
                  <a:solidFill>
                    <a:schemeClr val="tx1"/>
                  </a:solidFill>
                </a:ln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Right Arrow 73"/>
                <p:cNvSpPr/>
                <p:nvPr/>
              </p:nvSpPr>
              <p:spPr>
                <a:xfrm>
                  <a:off x="10134600" y="4391802"/>
                  <a:ext cx="1066800" cy="332598"/>
                </a:xfrm>
                <a:prstGeom prst="rightArrow">
                  <a:avLst/>
                </a:prstGeom>
                <a:solidFill>
                  <a:srgbClr val="FF0000"/>
                </a:solidFill>
                <a:ln>
                  <a:solidFill>
                    <a:schemeClr val="accent4">
                      <a:lumMod val="75000"/>
                    </a:schemeClr>
                  </a:solidFill>
                </a:ln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9" name="TextBox 68"/>
              <p:cNvSpPr txBox="1"/>
              <p:nvPr/>
            </p:nvSpPr>
            <p:spPr>
              <a:xfrm>
                <a:off x="10058399" y="4422757"/>
                <a:ext cx="1143001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>
                    <a:latin typeface="Arial Black" panose="020B0A04020102020204" pitchFamily="34" charset="0"/>
                  </a:rPr>
                  <a:t>On your own</a:t>
                </a:r>
              </a:p>
            </p:txBody>
          </p:sp>
        </p:grpSp>
        <p:sp>
          <p:nvSpPr>
            <p:cNvPr id="5" name="Rectangle 4"/>
            <p:cNvSpPr/>
            <p:nvPr/>
          </p:nvSpPr>
          <p:spPr>
            <a:xfrm>
              <a:off x="1219200" y="4390842"/>
              <a:ext cx="2101666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1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On Your </a:t>
              </a:r>
            </a:p>
            <a:p>
              <a:pPr algn="ctr"/>
              <a:r>
                <a:rPr lang="en-US" sz="2400" b="1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Own Around </a:t>
              </a:r>
            </a:p>
            <a:p>
              <a:pPr algn="ctr"/>
              <a:r>
                <a:rPr lang="en-US" sz="2400" b="1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San Diego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608" y="3596652"/>
            <a:ext cx="920019" cy="104974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52400" y="2463298"/>
            <a:ext cx="3031554" cy="1575302"/>
            <a:chOff x="152400" y="1626493"/>
            <a:chExt cx="3031554" cy="1575302"/>
          </a:xfrm>
        </p:grpSpPr>
        <p:sp>
          <p:nvSpPr>
            <p:cNvPr id="70" name="TextBox 69"/>
            <p:cNvSpPr txBox="1"/>
            <p:nvPr/>
          </p:nvSpPr>
          <p:spPr>
            <a:xfrm>
              <a:off x="215838" y="1626493"/>
              <a:ext cx="2957461" cy="15753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52400" y="2112661"/>
              <a:ext cx="911830" cy="782939"/>
              <a:chOff x="0" y="212126"/>
              <a:chExt cx="911830" cy="782939"/>
            </a:xfrm>
          </p:grpSpPr>
          <p:sp>
            <p:nvSpPr>
              <p:cNvPr id="55" name="Rounded Rectangle 54"/>
              <p:cNvSpPr/>
              <p:nvPr/>
            </p:nvSpPr>
            <p:spPr>
              <a:xfrm>
                <a:off x="202556" y="212126"/>
                <a:ext cx="577656" cy="778474"/>
              </a:xfrm>
              <a:prstGeom prst="roundRect">
                <a:avLst/>
              </a:prstGeom>
              <a:effectLst>
                <a:innerShdw blurRad="63500" dist="50800" dir="2700000">
                  <a:prstClr val="black">
                    <a:alpha val="50000"/>
                  </a:prstClr>
                </a:innerShdw>
                <a:softEdge rad="317500"/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0" y="533400"/>
                <a:ext cx="911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</a:rPr>
                  <a:t>EARLY</a:t>
                </a:r>
              </a:p>
              <a:p>
                <a:pPr algn="ctr"/>
                <a:r>
                  <a:rPr lang="en-US" sz="1200" dirty="0">
                    <a:solidFill>
                      <a:schemeClr val="bg1"/>
                    </a:solidFill>
                  </a:rPr>
                  <a:t> SIGN</a:t>
                </a:r>
                <a:r>
                  <a:rPr lang="en-US" sz="1200" dirty="0"/>
                  <a:t> </a:t>
                </a:r>
                <a:r>
                  <a:rPr lang="en-US" sz="1200" dirty="0">
                    <a:solidFill>
                      <a:schemeClr val="bg1"/>
                    </a:solidFill>
                  </a:rPr>
                  <a:t>UP</a:t>
                </a:r>
              </a:p>
            </p:txBody>
          </p:sp>
          <p:grpSp>
            <p:nvGrpSpPr>
              <p:cNvPr id="57" name="Group 56"/>
              <p:cNvGrpSpPr/>
              <p:nvPr/>
            </p:nvGrpSpPr>
            <p:grpSpPr>
              <a:xfrm rot="18791271">
                <a:off x="580731" y="415101"/>
                <a:ext cx="332256" cy="211264"/>
                <a:chOff x="7237827" y="309828"/>
                <a:chExt cx="332256" cy="211264"/>
              </a:xfrm>
            </p:grpSpPr>
            <p:sp>
              <p:nvSpPr>
                <p:cNvPr id="60" name="Right Triangle 59"/>
                <p:cNvSpPr/>
                <p:nvPr/>
              </p:nvSpPr>
              <p:spPr>
                <a:xfrm rot="126220">
                  <a:off x="7237827" y="458428"/>
                  <a:ext cx="68054" cy="62664"/>
                </a:xfrm>
                <a:prstGeom prst="rtTriangl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Rectangle 60"/>
                <p:cNvSpPr/>
                <p:nvPr/>
              </p:nvSpPr>
              <p:spPr>
                <a:xfrm rot="19009008" flipH="1">
                  <a:off x="7288370" y="309828"/>
                  <a:ext cx="281713" cy="45719"/>
                </a:xfrm>
                <a:prstGeom prst="rect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8" name="Freeform 57"/>
              <p:cNvSpPr/>
              <p:nvPr/>
            </p:nvSpPr>
            <p:spPr>
              <a:xfrm>
                <a:off x="290015" y="476631"/>
                <a:ext cx="243385" cy="109886"/>
              </a:xfrm>
              <a:custGeom>
                <a:avLst/>
                <a:gdLst>
                  <a:gd name="connsiteX0" fmla="*/ 0 w 491319"/>
                  <a:gd name="connsiteY0" fmla="*/ 69279 h 96575"/>
                  <a:gd name="connsiteX1" fmla="*/ 68239 w 491319"/>
                  <a:gd name="connsiteY1" fmla="*/ 55632 h 96575"/>
                  <a:gd name="connsiteX2" fmla="*/ 95534 w 491319"/>
                  <a:gd name="connsiteY2" fmla="*/ 14688 h 96575"/>
                  <a:gd name="connsiteX3" fmla="*/ 136478 w 491319"/>
                  <a:gd name="connsiteY3" fmla="*/ 1041 h 96575"/>
                  <a:gd name="connsiteX4" fmla="*/ 163773 w 491319"/>
                  <a:gd name="connsiteY4" fmla="*/ 41984 h 96575"/>
                  <a:gd name="connsiteX5" fmla="*/ 245660 w 491319"/>
                  <a:gd name="connsiteY5" fmla="*/ 96575 h 96575"/>
                  <a:gd name="connsiteX6" fmla="*/ 382137 w 491319"/>
                  <a:gd name="connsiteY6" fmla="*/ 28336 h 96575"/>
                  <a:gd name="connsiteX7" fmla="*/ 423081 w 491319"/>
                  <a:gd name="connsiteY7" fmla="*/ 41984 h 96575"/>
                  <a:gd name="connsiteX8" fmla="*/ 491319 w 491319"/>
                  <a:gd name="connsiteY8" fmla="*/ 1041 h 96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91319" h="96575">
                    <a:moveTo>
                      <a:pt x="0" y="69279"/>
                    </a:moveTo>
                    <a:cubicBezTo>
                      <a:pt x="22746" y="64730"/>
                      <a:pt x="48099" y="67141"/>
                      <a:pt x="68239" y="55632"/>
                    </a:cubicBezTo>
                    <a:cubicBezTo>
                      <a:pt x="82480" y="47494"/>
                      <a:pt x="82726" y="24935"/>
                      <a:pt x="95534" y="14688"/>
                    </a:cubicBezTo>
                    <a:cubicBezTo>
                      <a:pt x="106768" y="5701"/>
                      <a:pt x="122830" y="5590"/>
                      <a:pt x="136478" y="1041"/>
                    </a:cubicBezTo>
                    <a:cubicBezTo>
                      <a:pt x="145576" y="14689"/>
                      <a:pt x="151429" y="31183"/>
                      <a:pt x="163773" y="41984"/>
                    </a:cubicBezTo>
                    <a:cubicBezTo>
                      <a:pt x="188461" y="63586"/>
                      <a:pt x="245660" y="96575"/>
                      <a:pt x="245660" y="96575"/>
                    </a:cubicBezTo>
                    <a:cubicBezTo>
                      <a:pt x="335548" y="6686"/>
                      <a:pt x="292653" y="2769"/>
                      <a:pt x="382137" y="28336"/>
                    </a:cubicBezTo>
                    <a:cubicBezTo>
                      <a:pt x="395970" y="32288"/>
                      <a:pt x="409433" y="37435"/>
                      <a:pt x="423081" y="41984"/>
                    </a:cubicBezTo>
                    <a:cubicBezTo>
                      <a:pt x="457946" y="-10315"/>
                      <a:pt x="433974" y="1041"/>
                      <a:pt x="491319" y="1041"/>
                    </a:cubicBez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8" name="Group 77"/>
            <p:cNvGrpSpPr/>
            <p:nvPr/>
          </p:nvGrpSpPr>
          <p:grpSpPr>
            <a:xfrm>
              <a:off x="2362200" y="1644666"/>
              <a:ext cx="821754" cy="793734"/>
              <a:chOff x="9677401" y="196867"/>
              <a:chExt cx="821754" cy="793734"/>
            </a:xfrm>
          </p:grpSpPr>
          <p:pic>
            <p:nvPicPr>
              <p:cNvPr id="79" name="Picture 78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77401" y="196867"/>
                <a:ext cx="793734" cy="793734"/>
              </a:xfrm>
              <a:prstGeom prst="rect">
                <a:avLst/>
              </a:prstGeom>
            </p:spPr>
          </p:pic>
          <p:sp>
            <p:nvSpPr>
              <p:cNvPr id="80" name="Rectangle 79"/>
              <p:cNvSpPr/>
              <p:nvPr/>
            </p:nvSpPr>
            <p:spPr>
              <a:xfrm>
                <a:off x="9677401" y="457201"/>
                <a:ext cx="821754" cy="30777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1400" b="1" cap="none" spc="0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chemeClr val="bg2">
                        <a:lumMod val="25000"/>
                      </a:schemeClr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 Black" panose="020B0A04020102020204" pitchFamily="34" charset="0"/>
                  </a:rPr>
                  <a:t>Tours</a:t>
                </a:r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1035400" y="1905000"/>
              <a:ext cx="1634486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n-US" sz="2400" b="1" cap="none" spc="0" dirty="0">
                  <a:ln/>
                  <a:solidFill>
                    <a:schemeClr val="accent3"/>
                  </a:solidFill>
                  <a:effectLst/>
                </a:rPr>
                <a:t> </a:t>
              </a:r>
            </a:p>
            <a:p>
              <a:pPr algn="ctr"/>
              <a:r>
                <a:rPr lang="en-US" sz="2400" b="1" cap="none" spc="0" dirty="0">
                  <a:ln/>
                  <a:solidFill>
                    <a:schemeClr val="accent3"/>
                  </a:solidFill>
                  <a:effectLst/>
                </a:rPr>
                <a:t>Conference</a:t>
              </a:r>
            </a:p>
            <a:p>
              <a:pPr algn="ctr"/>
              <a:r>
                <a:rPr lang="en-US" sz="2400" b="1" cap="none" spc="0" dirty="0">
                  <a:ln/>
                  <a:solidFill>
                    <a:schemeClr val="accent3"/>
                  </a:solidFill>
                  <a:effectLst/>
                </a:rPr>
                <a:t>Tours </a:t>
              </a:r>
            </a:p>
          </p:txBody>
        </p:sp>
      </p:grpSp>
      <p:sp>
        <p:nvSpPr>
          <p:cNvPr id="15" name="Action Button: Forward or Next 14">
            <a:hlinkClick r:id="rId12" action="ppaction://hlinksldjump" highlightClick="1"/>
          </p:cNvPr>
          <p:cNvSpPr/>
          <p:nvPr/>
        </p:nvSpPr>
        <p:spPr>
          <a:xfrm>
            <a:off x="341207" y="2578828"/>
            <a:ext cx="316079" cy="160909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ction Button: Forward or Next 15">
            <a:hlinkClick r:id="rId13" action="ppaction://hlinksldjump" highlightClick="1"/>
          </p:cNvPr>
          <p:cNvSpPr/>
          <p:nvPr/>
        </p:nvSpPr>
        <p:spPr>
          <a:xfrm>
            <a:off x="442415" y="4405912"/>
            <a:ext cx="374383" cy="16162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ction Button: Forward or Next 16">
            <a:hlinkClick r:id="rId14" action="ppaction://hlinksldjump" highlightClick="1"/>
          </p:cNvPr>
          <p:cNvSpPr/>
          <p:nvPr/>
        </p:nvSpPr>
        <p:spPr>
          <a:xfrm>
            <a:off x="6123518" y="3541919"/>
            <a:ext cx="376239" cy="1465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ction Button: Forward or Next 17">
            <a:hlinkClick r:id="rId15" action="ppaction://hlinksldjump" highlightClick="1"/>
          </p:cNvPr>
          <p:cNvSpPr/>
          <p:nvPr/>
        </p:nvSpPr>
        <p:spPr>
          <a:xfrm>
            <a:off x="6172200" y="1756827"/>
            <a:ext cx="333469" cy="152799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ction Button: Forward or Next 18">
            <a:hlinkClick r:id="rId16" action="ppaction://hlinksldjump" highlightClick="1"/>
          </p:cNvPr>
          <p:cNvSpPr/>
          <p:nvPr/>
        </p:nvSpPr>
        <p:spPr>
          <a:xfrm>
            <a:off x="6166976" y="5159847"/>
            <a:ext cx="285631" cy="1539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794267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95400" y="153650"/>
            <a:ext cx="6687706" cy="144655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Gill Sans MT" pitchFamily="34" charset="0"/>
              </a:rPr>
              <a:t>Sunday, July 9:  Orientation Tour and Strolling the Embarcadero</a:t>
            </a:r>
          </a:p>
          <a:p>
            <a:pPr algn="ctr"/>
            <a:r>
              <a:rPr lang="en-US" sz="1200" b="1" dirty="0"/>
              <a:t> </a:t>
            </a:r>
            <a:r>
              <a:rPr lang="en-US" sz="1200" b="1" dirty="0">
                <a:hlinkClick r:id="rId3"/>
              </a:rPr>
              <a:t>https://www.sandiego.org/articles/downtown/the-embarcadero-in-san-diego-ca.aspx</a:t>
            </a:r>
            <a:endParaRPr lang="en-US" sz="1200" b="1" dirty="0"/>
          </a:p>
          <a:p>
            <a:endParaRPr lang="en-US" sz="1200" b="1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194" y="1632348"/>
            <a:ext cx="955184" cy="1436367"/>
          </a:xfrm>
          <a:prstGeom prst="rect">
            <a:avLst/>
          </a:prstGeom>
          <a:ln w="38100">
            <a:solidFill>
              <a:srgbClr val="000000"/>
            </a:solidFill>
          </a:ln>
          <a:effectLst>
            <a:softEdge rad="31750"/>
          </a:effectLst>
        </p:spPr>
      </p:pic>
      <p:sp>
        <p:nvSpPr>
          <p:cNvPr id="8" name="TextBox 7"/>
          <p:cNvSpPr txBox="1"/>
          <p:nvPr/>
        </p:nvSpPr>
        <p:spPr>
          <a:xfrm>
            <a:off x="10179637" y="1968831"/>
            <a:ext cx="388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4591156"/>
              </p:ext>
            </p:extLst>
          </p:nvPr>
        </p:nvGraphicFramePr>
        <p:xfrm>
          <a:off x="173949" y="5812700"/>
          <a:ext cx="3811917" cy="1066800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38119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27952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Time:  5:00 – 7:00 pm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Meet: At the Hotel’s Main Lobby by the Concierge Desk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Cost:   Complimentary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30" name="Group 29"/>
          <p:cNvGrpSpPr/>
          <p:nvPr/>
        </p:nvGrpSpPr>
        <p:grpSpPr>
          <a:xfrm>
            <a:off x="7173682" y="1902207"/>
            <a:ext cx="1553194" cy="1297029"/>
            <a:chOff x="242800" y="4433882"/>
            <a:chExt cx="1553194" cy="1297029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08" b="25736"/>
            <a:stretch/>
          </p:blipFill>
          <p:spPr>
            <a:xfrm>
              <a:off x="271994" y="4451265"/>
              <a:ext cx="1524000" cy="1279646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242800" y="4433882"/>
              <a:ext cx="8366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Trolley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174075" y="3549480"/>
            <a:ext cx="4754278" cy="3091173"/>
            <a:chOff x="4486445" y="808180"/>
            <a:chExt cx="5316986" cy="426057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6445" y="808180"/>
              <a:ext cx="4896473" cy="4260577"/>
            </a:xfrm>
            <a:prstGeom prst="rect">
              <a:avLst/>
            </a:prstGeom>
          </p:spPr>
        </p:pic>
        <p:grpSp>
          <p:nvGrpSpPr>
            <p:cNvPr id="20" name="Group 19"/>
            <p:cNvGrpSpPr/>
            <p:nvPr/>
          </p:nvGrpSpPr>
          <p:grpSpPr>
            <a:xfrm>
              <a:off x="8901550" y="3529521"/>
              <a:ext cx="901881" cy="447481"/>
              <a:chOff x="8376281" y="3438719"/>
              <a:chExt cx="901881" cy="447481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8553982" y="3574111"/>
                <a:ext cx="72418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/>
                  <a:t>Hyatt</a:t>
                </a:r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36544" y="3438719"/>
                <a:ext cx="346605" cy="270785"/>
              </a:xfrm>
              <a:prstGeom prst="rect">
                <a:avLst/>
              </a:prstGeom>
            </p:spPr>
          </p:pic>
          <p:sp>
            <p:nvSpPr>
              <p:cNvPr id="3" name="Down Arrow 2"/>
              <p:cNvSpPr/>
              <p:nvPr/>
            </p:nvSpPr>
            <p:spPr>
              <a:xfrm flipV="1">
                <a:off x="8376281" y="3667319"/>
                <a:ext cx="239584" cy="218881"/>
              </a:xfrm>
              <a:prstGeom prst="down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3" name="Group 32"/>
          <p:cNvGrpSpPr/>
          <p:nvPr/>
        </p:nvGrpSpPr>
        <p:grpSpPr>
          <a:xfrm>
            <a:off x="310968" y="555903"/>
            <a:ext cx="911830" cy="782939"/>
            <a:chOff x="0" y="212126"/>
            <a:chExt cx="911830" cy="782939"/>
          </a:xfrm>
        </p:grpSpPr>
        <p:sp>
          <p:nvSpPr>
            <p:cNvPr id="34" name="Rounded Rectangle 33"/>
            <p:cNvSpPr/>
            <p:nvPr/>
          </p:nvSpPr>
          <p:spPr>
            <a:xfrm>
              <a:off x="202556" y="212126"/>
              <a:ext cx="577656" cy="778474"/>
            </a:xfrm>
            <a:prstGeom prst="roundRect">
              <a:avLst/>
            </a:prstGeom>
            <a:effectLst>
              <a:innerShdw blurRad="63500" dist="50800" dir="2700000">
                <a:prstClr val="black">
                  <a:alpha val="50000"/>
                </a:prstClr>
              </a:innerShdw>
              <a:softEdge rad="317500"/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0" y="533400"/>
              <a:ext cx="911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EARLY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 SIGN</a:t>
              </a:r>
              <a:r>
                <a:rPr lang="en-US" sz="1200" dirty="0"/>
                <a:t> </a:t>
              </a:r>
              <a:r>
                <a:rPr lang="en-US" sz="1200" dirty="0">
                  <a:solidFill>
                    <a:schemeClr val="bg1"/>
                  </a:solidFill>
                </a:rPr>
                <a:t>UP</a:t>
              </a:r>
            </a:p>
          </p:txBody>
        </p:sp>
        <p:grpSp>
          <p:nvGrpSpPr>
            <p:cNvPr id="36" name="Group 35"/>
            <p:cNvGrpSpPr/>
            <p:nvPr/>
          </p:nvGrpSpPr>
          <p:grpSpPr>
            <a:xfrm rot="18791271">
              <a:off x="580731" y="415101"/>
              <a:ext cx="332256" cy="211264"/>
              <a:chOff x="7237827" y="309828"/>
              <a:chExt cx="332256" cy="211264"/>
            </a:xfrm>
          </p:grpSpPr>
          <p:sp>
            <p:nvSpPr>
              <p:cNvPr id="38" name="Right Triangle 37"/>
              <p:cNvSpPr/>
              <p:nvPr/>
            </p:nvSpPr>
            <p:spPr>
              <a:xfrm rot="126220">
                <a:off x="7237827" y="458428"/>
                <a:ext cx="68054" cy="62664"/>
              </a:xfrm>
              <a:prstGeom prst="rtTriangl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/>
              <p:cNvSpPr/>
              <p:nvPr/>
            </p:nvSpPr>
            <p:spPr>
              <a:xfrm rot="19009008" flipH="1">
                <a:off x="7288370" y="309828"/>
                <a:ext cx="281713" cy="45719"/>
              </a:xfrm>
              <a:prstGeom prst="rect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7" name="Freeform 36"/>
            <p:cNvSpPr/>
            <p:nvPr/>
          </p:nvSpPr>
          <p:spPr>
            <a:xfrm>
              <a:off x="290015" y="476631"/>
              <a:ext cx="243385" cy="109886"/>
            </a:xfrm>
            <a:custGeom>
              <a:avLst/>
              <a:gdLst>
                <a:gd name="connsiteX0" fmla="*/ 0 w 491319"/>
                <a:gd name="connsiteY0" fmla="*/ 69279 h 96575"/>
                <a:gd name="connsiteX1" fmla="*/ 68239 w 491319"/>
                <a:gd name="connsiteY1" fmla="*/ 55632 h 96575"/>
                <a:gd name="connsiteX2" fmla="*/ 95534 w 491319"/>
                <a:gd name="connsiteY2" fmla="*/ 14688 h 96575"/>
                <a:gd name="connsiteX3" fmla="*/ 136478 w 491319"/>
                <a:gd name="connsiteY3" fmla="*/ 1041 h 96575"/>
                <a:gd name="connsiteX4" fmla="*/ 163773 w 491319"/>
                <a:gd name="connsiteY4" fmla="*/ 41984 h 96575"/>
                <a:gd name="connsiteX5" fmla="*/ 245660 w 491319"/>
                <a:gd name="connsiteY5" fmla="*/ 96575 h 96575"/>
                <a:gd name="connsiteX6" fmla="*/ 382137 w 491319"/>
                <a:gd name="connsiteY6" fmla="*/ 28336 h 96575"/>
                <a:gd name="connsiteX7" fmla="*/ 423081 w 491319"/>
                <a:gd name="connsiteY7" fmla="*/ 41984 h 96575"/>
                <a:gd name="connsiteX8" fmla="*/ 491319 w 491319"/>
                <a:gd name="connsiteY8" fmla="*/ 1041 h 9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1319" h="96575">
                  <a:moveTo>
                    <a:pt x="0" y="69279"/>
                  </a:moveTo>
                  <a:cubicBezTo>
                    <a:pt x="22746" y="64730"/>
                    <a:pt x="48099" y="67141"/>
                    <a:pt x="68239" y="55632"/>
                  </a:cubicBezTo>
                  <a:cubicBezTo>
                    <a:pt x="82480" y="47494"/>
                    <a:pt x="82726" y="24935"/>
                    <a:pt x="95534" y="14688"/>
                  </a:cubicBezTo>
                  <a:cubicBezTo>
                    <a:pt x="106768" y="5701"/>
                    <a:pt x="122830" y="5590"/>
                    <a:pt x="136478" y="1041"/>
                  </a:cubicBezTo>
                  <a:cubicBezTo>
                    <a:pt x="145576" y="14689"/>
                    <a:pt x="151429" y="31183"/>
                    <a:pt x="163773" y="41984"/>
                  </a:cubicBezTo>
                  <a:cubicBezTo>
                    <a:pt x="188461" y="63586"/>
                    <a:pt x="245660" y="96575"/>
                    <a:pt x="245660" y="96575"/>
                  </a:cubicBezTo>
                  <a:cubicBezTo>
                    <a:pt x="335548" y="6686"/>
                    <a:pt x="292653" y="2769"/>
                    <a:pt x="382137" y="28336"/>
                  </a:cubicBezTo>
                  <a:cubicBezTo>
                    <a:pt x="395970" y="32288"/>
                    <a:pt x="409433" y="37435"/>
                    <a:pt x="423081" y="41984"/>
                  </a:cubicBezTo>
                  <a:cubicBezTo>
                    <a:pt x="457946" y="-10315"/>
                    <a:pt x="433974" y="1041"/>
                    <a:pt x="491319" y="1041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894306" y="1828739"/>
            <a:ext cx="2012363" cy="1476740"/>
            <a:chOff x="7086600" y="2200828"/>
            <a:chExt cx="2012363" cy="147674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89" t="11600" r="17289" b="13733"/>
            <a:stretch/>
          </p:blipFill>
          <p:spPr>
            <a:xfrm>
              <a:off x="7086600" y="2200828"/>
              <a:ext cx="1940859" cy="1476740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8229600" y="2205181"/>
              <a:ext cx="8693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Star of India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8103187" y="289698"/>
            <a:ext cx="821754" cy="793734"/>
            <a:chOff x="9677401" y="196867"/>
            <a:chExt cx="821754" cy="793734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7401" y="196867"/>
              <a:ext cx="793734" cy="793734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>
              <a:off x="9677401" y="501667"/>
              <a:ext cx="821754" cy="30777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4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bg2">
                      <a:lumMod val="25000"/>
                    </a:schemeClr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Tours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22233" y="1688494"/>
            <a:ext cx="3714190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Come join us to learn about the neighborhood surrounding the Manchester Grand Hyatt San Diego.</a:t>
            </a:r>
          </a:p>
          <a:p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We will point out the Trolley Stop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Santa Fe Station (train)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Tour bus pick-up area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Casual and fine dining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Gaslamp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Little Italy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Seaport Village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And the many wonders on</a:t>
            </a:r>
          </a:p>
          <a:p>
            <a:r>
              <a:rPr lang="en-US" b="1" dirty="0"/>
              <a:t>     The Embarcadero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9" t="2750" r="16174" b="4813"/>
          <a:stretch/>
        </p:blipFill>
        <p:spPr>
          <a:xfrm>
            <a:off x="2848101" y="3857942"/>
            <a:ext cx="971693" cy="1265855"/>
          </a:xfrm>
          <a:prstGeom prst="rect">
            <a:avLst/>
          </a:prstGeom>
        </p:spPr>
      </p:pic>
      <p:sp>
        <p:nvSpPr>
          <p:cNvPr id="5" name="Action Button: Back or Previous 4">
            <a:hlinkClick r:id="rId11" action="ppaction://hlinksldjump" highlightClick="1"/>
          </p:cNvPr>
          <p:cNvSpPr/>
          <p:nvPr/>
        </p:nvSpPr>
        <p:spPr>
          <a:xfrm>
            <a:off x="310968" y="153650"/>
            <a:ext cx="451032" cy="1360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ction Button: Forward or Next 5">
            <a:hlinkClick r:id="" action="ppaction://hlinkshowjump?jump=nextslide" highlightClick="1"/>
          </p:cNvPr>
          <p:cNvSpPr/>
          <p:nvPr/>
        </p:nvSpPr>
        <p:spPr>
          <a:xfrm>
            <a:off x="762000" y="153650"/>
            <a:ext cx="533400" cy="1360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504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6553896"/>
              </p:ext>
            </p:extLst>
          </p:nvPr>
        </p:nvGraphicFramePr>
        <p:xfrm>
          <a:off x="2589740" y="3823547"/>
          <a:ext cx="6133509" cy="2529840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31571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763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104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cap="none" spc="0" dirty="0">
                          <a:ln w="12700" cmpd="sng">
                            <a:solidFill>
                              <a:schemeClr val="accent4"/>
                            </a:solidFill>
                            <a:prstDash val="solid"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Balboa Park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cap="none" spc="0" dirty="0">
                          <a:ln w="12700" cmpd="sng">
                            <a:solidFill>
                              <a:schemeClr val="accent4"/>
                            </a:solidFill>
                            <a:prstDash val="solid"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Museums, etc.</a:t>
                      </a:r>
                    </a:p>
                  </a:txBody>
                  <a:tcP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Zoo Apps: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="1" dirty="0">
                          <a:latin typeface="+mn-lt"/>
                        </a:rPr>
                        <a:t>URL:</a:t>
                      </a:r>
                      <a:r>
                        <a:rPr lang="en-US" dirty="0">
                          <a:solidFill>
                            <a:srgbClr val="EEECE1">
                              <a:lumMod val="25000"/>
                            </a:srgbClr>
                          </a:solidFill>
                          <a:latin typeface="Gill Sans MT" pitchFamily="34" charset="0"/>
                          <a:hlinkClick r:id="rId3"/>
                        </a:rPr>
                        <a:t>https://play.google.com/store/apps/details?id=com.mobileroadie.app_1901&amp;hl=en</a:t>
                      </a:r>
                      <a:endParaRPr lang="en-US" dirty="0">
                        <a:solidFill>
                          <a:srgbClr val="EEECE1">
                            <a:lumMod val="25000"/>
                          </a:srgbClr>
                        </a:solidFill>
                        <a:latin typeface="Gill Sans MT" pitchFamily="34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Balboa Park Apps: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="1" dirty="0">
                          <a:latin typeface="+mn-lt"/>
                          <a:hlinkClick r:id="rId4"/>
                        </a:rPr>
                        <a:t>URL:</a:t>
                      </a:r>
                      <a:r>
                        <a:rPr lang="en-US" dirty="0">
                          <a:solidFill>
                            <a:srgbClr val="EEECE1">
                              <a:lumMod val="25000"/>
                            </a:srgbClr>
                          </a:solidFill>
                          <a:latin typeface="Gill Sans MT" pitchFamily="34" charset="0"/>
                          <a:hlinkClick r:id="rId4"/>
                        </a:rPr>
                        <a:t>http://www</a:t>
                      </a:r>
                      <a:r>
                        <a:rPr lang="en-US" dirty="0">
                          <a:solidFill>
                            <a:srgbClr val="EEECE1">
                              <a:lumMod val="25000"/>
                            </a:srgbClr>
                          </a:solidFill>
                          <a:latin typeface="Gill Sans MT" pitchFamily="34" charset="0"/>
                          <a:hlinkClick r:id="rId5"/>
                        </a:rPr>
                        <a:t>. balboapark.org/mobileapps</a:t>
                      </a:r>
                      <a:endParaRPr lang="en-US" dirty="0">
                        <a:solidFill>
                          <a:srgbClr val="EEECE1">
                            <a:lumMod val="25000"/>
                          </a:srgbClr>
                        </a:solidFill>
                        <a:latin typeface="Gill Sans MT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latin typeface="+mn-lt"/>
                        </a:rPr>
                        <a:t>URL:</a:t>
                      </a:r>
                      <a:r>
                        <a:rPr lang="en-US" dirty="0">
                          <a:solidFill>
                            <a:srgbClr val="EEECE1">
                              <a:lumMod val="25000"/>
                            </a:srgbClr>
                          </a:solidFill>
                          <a:latin typeface="Gill Sans MT" pitchFamily="34" charset="0"/>
                          <a:hlinkClick r:id="rId6"/>
                        </a:rPr>
                        <a:t>http://zoo.sandiegozoo.org/</a:t>
                      </a:r>
                      <a:endParaRPr lang="en-US" dirty="0">
                        <a:solidFill>
                          <a:srgbClr val="EEECE1">
                            <a:lumMod val="25000"/>
                          </a:srgbClr>
                        </a:solidFill>
                        <a:latin typeface="Gill Sans MT" pitchFamily="34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="1" dirty="0">
                          <a:latin typeface="+mn-lt"/>
                        </a:rPr>
                        <a:t>URL:</a:t>
                      </a:r>
                      <a:r>
                        <a:rPr lang="en-US" dirty="0">
                          <a:solidFill>
                            <a:srgbClr val="EEECE1">
                              <a:lumMod val="25000"/>
                            </a:srgbClr>
                          </a:solidFill>
                          <a:latin typeface="Gill Sans MT" pitchFamily="34" charset="0"/>
                          <a:hlinkClick r:id="rId7"/>
                        </a:rPr>
                        <a:t>http://www.balboapark.org/in-the-park/Museums</a:t>
                      </a:r>
                      <a:endParaRPr lang="en-US" dirty="0">
                        <a:solidFill>
                          <a:srgbClr val="EEECE1">
                            <a:lumMod val="25000"/>
                          </a:srgbClr>
                        </a:solidFill>
                        <a:latin typeface="Gill Sans MT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2971800" y="3790890"/>
            <a:ext cx="2362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 Diego Zoo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53"/>
          <a:stretch/>
        </p:blipFill>
        <p:spPr>
          <a:xfrm>
            <a:off x="6324600" y="1183718"/>
            <a:ext cx="2018479" cy="2397682"/>
          </a:xfrm>
          <a:prstGeom prst="ellipse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91384" y="156826"/>
            <a:ext cx="8504929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800" b="1" cap="none" spc="0" dirty="0">
                <a:ln/>
                <a:solidFill>
                  <a:srgbClr val="FF0000"/>
                </a:solidFill>
                <a:effectLst/>
              </a:rPr>
              <a:t>Tour on Monday, </a:t>
            </a:r>
            <a:r>
              <a:rPr lang="en-US" sz="2800" b="1" dirty="0">
                <a:ln/>
                <a:solidFill>
                  <a:srgbClr val="FF0000"/>
                </a:solidFill>
              </a:rPr>
              <a:t>July 10</a:t>
            </a:r>
            <a:r>
              <a:rPr lang="en-US" sz="2800" b="1" cap="none" spc="0" dirty="0">
                <a:ln/>
                <a:solidFill>
                  <a:srgbClr val="FF0000"/>
                </a:solidFill>
                <a:effectLst/>
              </a:rPr>
              <a:t>:  </a:t>
            </a:r>
          </a:p>
          <a:p>
            <a:pPr algn="ctr"/>
            <a:r>
              <a:rPr lang="en-US" sz="2800" b="1" cap="none" spc="0" dirty="0">
                <a:ln/>
                <a:solidFill>
                  <a:srgbClr val="FF0000"/>
                </a:solidFill>
                <a:effectLst/>
              </a:rPr>
              <a:t>        San Diego’s Balboa Park </a:t>
            </a:r>
            <a:r>
              <a:rPr lang="en-US" sz="2800" b="1" dirty="0">
                <a:ln/>
                <a:solidFill>
                  <a:srgbClr val="FF0000"/>
                </a:solidFill>
              </a:rPr>
              <a:t>has</a:t>
            </a:r>
            <a:r>
              <a:rPr lang="en-US" sz="2800" b="1" cap="none" spc="0" dirty="0">
                <a:ln/>
                <a:solidFill>
                  <a:srgbClr val="FF0000"/>
                </a:solidFill>
                <a:effectLst/>
              </a:rPr>
              <a:t> two sites: </a:t>
            </a:r>
          </a:p>
          <a:p>
            <a:pPr algn="ctr"/>
            <a:r>
              <a:rPr lang="en-US" sz="2800" b="1" cap="none" spc="0" dirty="0">
                <a:ln/>
                <a:solidFill>
                  <a:srgbClr val="C00000"/>
                </a:solidFill>
                <a:effectLst/>
              </a:rPr>
              <a:t>      San Diego Zoo</a:t>
            </a:r>
          </a:p>
          <a:p>
            <a:pPr algn="ctr"/>
            <a:r>
              <a:rPr lang="en-US" sz="2800" b="1" cap="none" spc="0" dirty="0">
                <a:ln/>
                <a:solidFill>
                  <a:srgbClr val="C00000"/>
                </a:solidFill>
                <a:effectLst/>
              </a:rPr>
              <a:t> Balboa Park  </a:t>
            </a:r>
            <a:endParaRPr lang="en-US" dirty="0">
              <a:solidFill>
                <a:srgbClr val="C00000"/>
              </a:solidFill>
            </a:endParaRPr>
          </a:p>
          <a:p>
            <a:pPr algn="ctr"/>
            <a:endParaRPr lang="en-US" sz="2800" b="1" cap="none" spc="0" dirty="0">
              <a:ln/>
              <a:solidFill>
                <a:srgbClr val="FF0000"/>
              </a:solidFill>
              <a:effectLst/>
            </a:endParaRPr>
          </a:p>
        </p:txBody>
      </p:sp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1068608"/>
              </p:ext>
            </p:extLst>
          </p:nvPr>
        </p:nvGraphicFramePr>
        <p:xfrm>
          <a:off x="316054" y="1946793"/>
          <a:ext cx="4394740" cy="2042160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43947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68638"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Preregistration required</a:t>
                      </a:r>
                      <a:endParaRPr lang="en-US" sz="1800" baseline="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Time:  8:30 am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Meet:  Manchester Grand Hyatt  San Diego near Concierge Desk at 8:15 am 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Cost:  </a:t>
                      </a:r>
                      <a:r>
                        <a:rPr lang="en-US" sz="20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Balboa Park, $20.00/person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Cost:   Balboa Park and Zoo, $72.00 adults; 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53" y="4181475"/>
            <a:ext cx="1958693" cy="2219325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7932236" y="271033"/>
            <a:ext cx="821754" cy="793734"/>
            <a:chOff x="9677401" y="196867"/>
            <a:chExt cx="821754" cy="793734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7401" y="196867"/>
              <a:ext cx="793734" cy="793734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9677401" y="457201"/>
              <a:ext cx="821754" cy="30777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4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bg2">
                      <a:lumMod val="25000"/>
                    </a:schemeClr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Tours</a:t>
              </a:r>
            </a:p>
          </p:txBody>
        </p:sp>
      </p:grpSp>
      <p:sp>
        <p:nvSpPr>
          <p:cNvPr id="3" name="Freeform 2"/>
          <p:cNvSpPr/>
          <p:nvPr/>
        </p:nvSpPr>
        <p:spPr>
          <a:xfrm>
            <a:off x="3581400" y="1676399"/>
            <a:ext cx="260445" cy="152401"/>
          </a:xfrm>
          <a:custGeom>
            <a:avLst/>
            <a:gdLst>
              <a:gd name="connsiteX0" fmla="*/ 0 w 1245181"/>
              <a:gd name="connsiteY0" fmla="*/ 27296 h 372316"/>
              <a:gd name="connsiteX1" fmla="*/ 68239 w 1245181"/>
              <a:gd name="connsiteY1" fmla="*/ 109182 h 372316"/>
              <a:gd name="connsiteX2" fmla="*/ 95535 w 1245181"/>
              <a:gd name="connsiteY2" fmla="*/ 163773 h 372316"/>
              <a:gd name="connsiteX3" fmla="*/ 122830 w 1245181"/>
              <a:gd name="connsiteY3" fmla="*/ 245660 h 372316"/>
              <a:gd name="connsiteX4" fmla="*/ 150126 w 1245181"/>
              <a:gd name="connsiteY4" fmla="*/ 286603 h 372316"/>
              <a:gd name="connsiteX5" fmla="*/ 163773 w 1245181"/>
              <a:gd name="connsiteY5" fmla="*/ 327547 h 372316"/>
              <a:gd name="connsiteX6" fmla="*/ 300251 w 1245181"/>
              <a:gd name="connsiteY6" fmla="*/ 341194 h 372316"/>
              <a:gd name="connsiteX7" fmla="*/ 477672 w 1245181"/>
              <a:gd name="connsiteY7" fmla="*/ 259308 h 372316"/>
              <a:gd name="connsiteX8" fmla="*/ 573206 w 1245181"/>
              <a:gd name="connsiteY8" fmla="*/ 204717 h 372316"/>
              <a:gd name="connsiteX9" fmla="*/ 696036 w 1245181"/>
              <a:gd name="connsiteY9" fmla="*/ 163773 h 372316"/>
              <a:gd name="connsiteX10" fmla="*/ 914400 w 1245181"/>
              <a:gd name="connsiteY10" fmla="*/ 109182 h 372316"/>
              <a:gd name="connsiteX11" fmla="*/ 1105469 w 1245181"/>
              <a:gd name="connsiteY11" fmla="*/ 54591 h 372316"/>
              <a:gd name="connsiteX12" fmla="*/ 1187355 w 1245181"/>
              <a:gd name="connsiteY12" fmla="*/ 40944 h 372316"/>
              <a:gd name="connsiteX13" fmla="*/ 1241946 w 1245181"/>
              <a:gd name="connsiteY13" fmla="*/ 27296 h 372316"/>
              <a:gd name="connsiteX14" fmla="*/ 1241946 w 1245181"/>
              <a:gd name="connsiteY14" fmla="*/ 0 h 372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45181" h="372316">
                <a:moveTo>
                  <a:pt x="0" y="27296"/>
                </a:moveTo>
                <a:cubicBezTo>
                  <a:pt x="22746" y="54591"/>
                  <a:pt x="47863" y="80074"/>
                  <a:pt x="68239" y="109182"/>
                </a:cubicBezTo>
                <a:cubicBezTo>
                  <a:pt x="79906" y="125849"/>
                  <a:pt x="87979" y="144883"/>
                  <a:pt x="95535" y="163773"/>
                </a:cubicBezTo>
                <a:cubicBezTo>
                  <a:pt x="106221" y="190487"/>
                  <a:pt x="106870" y="221720"/>
                  <a:pt x="122830" y="245660"/>
                </a:cubicBezTo>
                <a:lnTo>
                  <a:pt x="150126" y="286603"/>
                </a:lnTo>
                <a:cubicBezTo>
                  <a:pt x="154675" y="300251"/>
                  <a:pt x="157339" y="314680"/>
                  <a:pt x="163773" y="327547"/>
                </a:cubicBezTo>
                <a:cubicBezTo>
                  <a:pt x="201187" y="402376"/>
                  <a:pt x="199608" y="366355"/>
                  <a:pt x="300251" y="341194"/>
                </a:cubicBezTo>
                <a:cubicBezTo>
                  <a:pt x="464704" y="242523"/>
                  <a:pt x="251509" y="364851"/>
                  <a:pt x="477672" y="259308"/>
                </a:cubicBezTo>
                <a:cubicBezTo>
                  <a:pt x="510908" y="243798"/>
                  <a:pt x="539604" y="219418"/>
                  <a:pt x="573206" y="204717"/>
                </a:cubicBezTo>
                <a:cubicBezTo>
                  <a:pt x="612746" y="187418"/>
                  <a:pt x="655338" y="178137"/>
                  <a:pt x="696036" y="163773"/>
                </a:cubicBezTo>
                <a:cubicBezTo>
                  <a:pt x="853447" y="108216"/>
                  <a:pt x="753545" y="129289"/>
                  <a:pt x="914400" y="109182"/>
                </a:cubicBezTo>
                <a:cubicBezTo>
                  <a:pt x="978090" y="90985"/>
                  <a:pt x="1040132" y="65480"/>
                  <a:pt x="1105469" y="54591"/>
                </a:cubicBezTo>
                <a:cubicBezTo>
                  <a:pt x="1132764" y="50042"/>
                  <a:pt x="1160221" y="46371"/>
                  <a:pt x="1187355" y="40944"/>
                </a:cubicBezTo>
                <a:cubicBezTo>
                  <a:pt x="1205748" y="37265"/>
                  <a:pt x="1226940" y="38550"/>
                  <a:pt x="1241946" y="27296"/>
                </a:cubicBezTo>
                <a:cubicBezTo>
                  <a:pt x="1249225" y="21837"/>
                  <a:pt x="1241946" y="9099"/>
                  <a:pt x="1241946" y="0"/>
                </a:cubicBez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3581400" y="1219199"/>
            <a:ext cx="260445" cy="152401"/>
          </a:xfrm>
          <a:custGeom>
            <a:avLst/>
            <a:gdLst>
              <a:gd name="connsiteX0" fmla="*/ 0 w 1245181"/>
              <a:gd name="connsiteY0" fmla="*/ 27296 h 372316"/>
              <a:gd name="connsiteX1" fmla="*/ 68239 w 1245181"/>
              <a:gd name="connsiteY1" fmla="*/ 109182 h 372316"/>
              <a:gd name="connsiteX2" fmla="*/ 95535 w 1245181"/>
              <a:gd name="connsiteY2" fmla="*/ 163773 h 372316"/>
              <a:gd name="connsiteX3" fmla="*/ 122830 w 1245181"/>
              <a:gd name="connsiteY3" fmla="*/ 245660 h 372316"/>
              <a:gd name="connsiteX4" fmla="*/ 150126 w 1245181"/>
              <a:gd name="connsiteY4" fmla="*/ 286603 h 372316"/>
              <a:gd name="connsiteX5" fmla="*/ 163773 w 1245181"/>
              <a:gd name="connsiteY5" fmla="*/ 327547 h 372316"/>
              <a:gd name="connsiteX6" fmla="*/ 300251 w 1245181"/>
              <a:gd name="connsiteY6" fmla="*/ 341194 h 372316"/>
              <a:gd name="connsiteX7" fmla="*/ 477672 w 1245181"/>
              <a:gd name="connsiteY7" fmla="*/ 259308 h 372316"/>
              <a:gd name="connsiteX8" fmla="*/ 573206 w 1245181"/>
              <a:gd name="connsiteY8" fmla="*/ 204717 h 372316"/>
              <a:gd name="connsiteX9" fmla="*/ 696036 w 1245181"/>
              <a:gd name="connsiteY9" fmla="*/ 163773 h 372316"/>
              <a:gd name="connsiteX10" fmla="*/ 914400 w 1245181"/>
              <a:gd name="connsiteY10" fmla="*/ 109182 h 372316"/>
              <a:gd name="connsiteX11" fmla="*/ 1105469 w 1245181"/>
              <a:gd name="connsiteY11" fmla="*/ 54591 h 372316"/>
              <a:gd name="connsiteX12" fmla="*/ 1187355 w 1245181"/>
              <a:gd name="connsiteY12" fmla="*/ 40944 h 372316"/>
              <a:gd name="connsiteX13" fmla="*/ 1241946 w 1245181"/>
              <a:gd name="connsiteY13" fmla="*/ 27296 h 372316"/>
              <a:gd name="connsiteX14" fmla="*/ 1241946 w 1245181"/>
              <a:gd name="connsiteY14" fmla="*/ 0 h 372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45181" h="372316">
                <a:moveTo>
                  <a:pt x="0" y="27296"/>
                </a:moveTo>
                <a:cubicBezTo>
                  <a:pt x="22746" y="54591"/>
                  <a:pt x="47863" y="80074"/>
                  <a:pt x="68239" y="109182"/>
                </a:cubicBezTo>
                <a:cubicBezTo>
                  <a:pt x="79906" y="125849"/>
                  <a:pt x="87979" y="144883"/>
                  <a:pt x="95535" y="163773"/>
                </a:cubicBezTo>
                <a:cubicBezTo>
                  <a:pt x="106221" y="190487"/>
                  <a:pt x="106870" y="221720"/>
                  <a:pt x="122830" y="245660"/>
                </a:cubicBezTo>
                <a:lnTo>
                  <a:pt x="150126" y="286603"/>
                </a:lnTo>
                <a:cubicBezTo>
                  <a:pt x="154675" y="300251"/>
                  <a:pt x="157339" y="314680"/>
                  <a:pt x="163773" y="327547"/>
                </a:cubicBezTo>
                <a:cubicBezTo>
                  <a:pt x="201187" y="402376"/>
                  <a:pt x="199608" y="366355"/>
                  <a:pt x="300251" y="341194"/>
                </a:cubicBezTo>
                <a:cubicBezTo>
                  <a:pt x="464704" y="242523"/>
                  <a:pt x="251509" y="364851"/>
                  <a:pt x="477672" y="259308"/>
                </a:cubicBezTo>
                <a:cubicBezTo>
                  <a:pt x="510908" y="243798"/>
                  <a:pt x="539604" y="219418"/>
                  <a:pt x="573206" y="204717"/>
                </a:cubicBezTo>
                <a:cubicBezTo>
                  <a:pt x="612746" y="187418"/>
                  <a:pt x="655338" y="178137"/>
                  <a:pt x="696036" y="163773"/>
                </a:cubicBezTo>
                <a:cubicBezTo>
                  <a:pt x="853447" y="108216"/>
                  <a:pt x="753545" y="129289"/>
                  <a:pt x="914400" y="109182"/>
                </a:cubicBezTo>
                <a:cubicBezTo>
                  <a:pt x="978090" y="90985"/>
                  <a:pt x="1040132" y="65480"/>
                  <a:pt x="1105469" y="54591"/>
                </a:cubicBezTo>
                <a:cubicBezTo>
                  <a:pt x="1132764" y="50042"/>
                  <a:pt x="1160221" y="46371"/>
                  <a:pt x="1187355" y="40944"/>
                </a:cubicBezTo>
                <a:cubicBezTo>
                  <a:pt x="1205748" y="37265"/>
                  <a:pt x="1226940" y="38550"/>
                  <a:pt x="1241946" y="27296"/>
                </a:cubicBezTo>
                <a:cubicBezTo>
                  <a:pt x="1249225" y="21837"/>
                  <a:pt x="1241946" y="9099"/>
                  <a:pt x="1241946" y="0"/>
                </a:cubicBez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Action Button: Forward or Next 4">
            <a:hlinkClick r:id="" action="ppaction://hlinkshowjump?jump=nextslide" highlightClick="1"/>
          </p:cNvPr>
          <p:cNvSpPr/>
          <p:nvPr/>
        </p:nvSpPr>
        <p:spPr>
          <a:xfrm>
            <a:off x="491384" y="156826"/>
            <a:ext cx="423016" cy="22417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998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2036356"/>
              </p:ext>
            </p:extLst>
          </p:nvPr>
        </p:nvGraphicFramePr>
        <p:xfrm>
          <a:off x="759420" y="1828800"/>
          <a:ext cx="3126780" cy="2011680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31267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8120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Time:  8:00 am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Meet: Meet in Main Lobby at Manchester Grand Hyatt San Diego</a:t>
                      </a:r>
                    </a:p>
                    <a:p>
                      <a:pPr marL="342900" lvl="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Cost:  </a:t>
                      </a:r>
                      <a:r>
                        <a:rPr lang="en-US" sz="18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Complimentary, with photo ID – must be over 18 years old</a:t>
                      </a:r>
                      <a:endParaRPr lang="en-US" sz="1800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1905000" y="227555"/>
            <a:ext cx="4710878" cy="107721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3000">
                <a:schemeClr val="bg1"/>
              </a:gs>
              <a:gs pos="69000">
                <a:schemeClr val="bg1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Tour </a:t>
            </a:r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on </a:t>
            </a:r>
            <a:r>
              <a:rPr lang="en-US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Monday, July 10:</a:t>
            </a:r>
          </a:p>
          <a:p>
            <a:pPr algn="ctr"/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Viejas Outlets and Casino</a:t>
            </a:r>
            <a:endParaRPr lang="en-US" sz="3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379579" y="609600"/>
            <a:ext cx="821754" cy="793734"/>
            <a:chOff x="9677401" y="196867"/>
            <a:chExt cx="821754" cy="793734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7401" y="196867"/>
              <a:ext cx="793734" cy="793734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9677401" y="501667"/>
              <a:ext cx="821754" cy="30777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4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bg2">
                      <a:lumMod val="25000"/>
                    </a:schemeClr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Tour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00" y="4191000"/>
            <a:ext cx="3739424" cy="2514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804" y="228048"/>
            <a:ext cx="1757290" cy="234305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43400" y="2688372"/>
            <a:ext cx="4457695" cy="36009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Notes: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San Diego’s back country is desert and very different from the San Diego that most people know along the coast.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The Viejas Indian Reservation has a bus that picks up at 4</a:t>
            </a:r>
            <a:r>
              <a:rPr lang="en-US" sz="1600" b="1" baseline="30000" dirty="0"/>
              <a:t>th</a:t>
            </a:r>
            <a:r>
              <a:rPr lang="en-US" sz="1600" b="1" dirty="0"/>
              <a:t> and Market Street, a few blocks from the hotel.  It takes people to the Casino complex.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People riding the bus must sign up for the V Club to ride the bus back to San Diego.  For this, you need to bring your photo ID and be 18 years or older.</a:t>
            </a:r>
          </a:p>
        </p:txBody>
      </p:sp>
      <p:sp>
        <p:nvSpPr>
          <p:cNvPr id="3" name="Action Button: Forward or Next 2">
            <a:hlinkClick r:id="" action="ppaction://hlinkshowjump?jump=nextslide" highlightClick="1"/>
          </p:cNvPr>
          <p:cNvSpPr/>
          <p:nvPr/>
        </p:nvSpPr>
        <p:spPr>
          <a:xfrm>
            <a:off x="379579" y="152400"/>
            <a:ext cx="382421" cy="1524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1996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58352" y="203524"/>
            <a:ext cx="6523648" cy="107721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Gill Sans MT" pitchFamily="34" charset="0"/>
              </a:rPr>
              <a:t>Tour on </a:t>
            </a:r>
            <a:r>
              <a:rPr lang="en-US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Gill Sans MT" pitchFamily="34" charset="0"/>
              </a:rPr>
              <a:t>Tuesday, July11:  </a:t>
            </a:r>
          </a:p>
          <a:p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Gill Sans MT" pitchFamily="34" charset="0"/>
              </a:rPr>
              <a:t>	</a:t>
            </a:r>
            <a:r>
              <a:rPr lang="en-US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Gill Sans MT" pitchFamily="34" charset="0"/>
              </a:rPr>
              <a:t>Coastal Wine Train Tour </a:t>
            </a:r>
            <a:endParaRPr lang="en-US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3064379"/>
              </p:ext>
            </p:extLst>
          </p:nvPr>
        </p:nvGraphicFramePr>
        <p:xfrm>
          <a:off x="5069089" y="4572000"/>
          <a:ext cx="3922511" cy="177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225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 Coaster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</a:rPr>
                        <a:t> train travels up the coast from downtown San Diego.  This is a five-hour tour.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Phone:  (858) 551-5115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URL:</a:t>
                      </a:r>
                      <a:r>
                        <a:rPr lang="en-US" sz="1600" dirty="0">
                          <a:solidFill>
                            <a:srgbClr val="EEECE1">
                              <a:lumMod val="25000"/>
                            </a:srgbClr>
                          </a:solidFill>
                          <a:latin typeface="Gill Sans MT" pitchFamily="34" charset="0"/>
                          <a:hlinkClick r:id="rId2"/>
                        </a:rPr>
                        <a:t>https://sandiegobeerwinespiritstours.com/activities/winery-train-tour/</a:t>
                      </a:r>
                      <a:endParaRPr lang="en-US" sz="1600" dirty="0">
                        <a:solidFill>
                          <a:srgbClr val="EEECE1">
                            <a:lumMod val="25000"/>
                          </a:srgbClr>
                        </a:solidFill>
                        <a:latin typeface="Gill Sans MT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4590316"/>
              </p:ext>
            </p:extLst>
          </p:nvPr>
        </p:nvGraphicFramePr>
        <p:xfrm>
          <a:off x="726676" y="2240280"/>
          <a:ext cx="3505199" cy="1493520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35051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85200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Preregistration with tour company required</a:t>
                      </a:r>
                      <a:endParaRPr lang="en-US" baseline="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1" baseline="0" dirty="0">
                          <a:solidFill>
                            <a:schemeClr val="tx1"/>
                          </a:solidFill>
                        </a:rPr>
                        <a:t>Time:  12:15 – 7:30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b="1" baseline="0" dirty="0">
                          <a:solidFill>
                            <a:schemeClr val="tx1"/>
                          </a:solidFill>
                        </a:rPr>
                        <a:t>Meet: In main lobby @ 11:30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b="1" baseline="0" dirty="0">
                          <a:solidFill>
                            <a:schemeClr val="tx1"/>
                          </a:solidFill>
                        </a:rPr>
                        <a:t>Cost:  </a:t>
                      </a:r>
                      <a:r>
                        <a:rPr lang="en-US" sz="20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≈ 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="1" baseline="0" dirty="0">
                          <a:solidFill>
                            <a:schemeClr val="tx1"/>
                          </a:solidFill>
                        </a:rPr>
                        <a:t>$150.00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24" name="Group 23"/>
          <p:cNvGrpSpPr/>
          <p:nvPr/>
        </p:nvGrpSpPr>
        <p:grpSpPr>
          <a:xfrm>
            <a:off x="0" y="741061"/>
            <a:ext cx="911830" cy="782939"/>
            <a:chOff x="0" y="212126"/>
            <a:chExt cx="911830" cy="782939"/>
          </a:xfrm>
        </p:grpSpPr>
        <p:sp>
          <p:nvSpPr>
            <p:cNvPr id="25" name="Rounded Rectangle 24"/>
            <p:cNvSpPr/>
            <p:nvPr/>
          </p:nvSpPr>
          <p:spPr>
            <a:xfrm>
              <a:off x="202556" y="212126"/>
              <a:ext cx="577656" cy="778474"/>
            </a:xfrm>
            <a:prstGeom prst="roundRect">
              <a:avLst/>
            </a:prstGeom>
            <a:effectLst>
              <a:innerShdw blurRad="63500" dist="50800" dir="2700000">
                <a:prstClr val="black">
                  <a:alpha val="50000"/>
                </a:prstClr>
              </a:innerShdw>
              <a:softEdge rad="317500"/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0" y="533400"/>
              <a:ext cx="911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EARLY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 SIGN</a:t>
              </a:r>
              <a:r>
                <a:rPr lang="en-US" sz="1200" dirty="0"/>
                <a:t> </a:t>
              </a:r>
              <a:r>
                <a:rPr lang="en-US" sz="1200" dirty="0">
                  <a:solidFill>
                    <a:schemeClr val="bg1"/>
                  </a:solidFill>
                </a:rPr>
                <a:t>UP</a:t>
              </a:r>
            </a:p>
          </p:txBody>
        </p:sp>
        <p:grpSp>
          <p:nvGrpSpPr>
            <p:cNvPr id="27" name="Group 26"/>
            <p:cNvGrpSpPr/>
            <p:nvPr/>
          </p:nvGrpSpPr>
          <p:grpSpPr>
            <a:xfrm rot="18791271">
              <a:off x="580731" y="415101"/>
              <a:ext cx="332256" cy="211264"/>
              <a:chOff x="7237827" y="309828"/>
              <a:chExt cx="332256" cy="211264"/>
            </a:xfrm>
          </p:grpSpPr>
          <p:sp>
            <p:nvSpPr>
              <p:cNvPr id="29" name="Right Triangle 28"/>
              <p:cNvSpPr/>
              <p:nvPr/>
            </p:nvSpPr>
            <p:spPr>
              <a:xfrm rot="126220">
                <a:off x="7237827" y="458428"/>
                <a:ext cx="68054" cy="62664"/>
              </a:xfrm>
              <a:prstGeom prst="rtTriangl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/>
              <p:cNvSpPr/>
              <p:nvPr/>
            </p:nvSpPr>
            <p:spPr>
              <a:xfrm rot="19009008" flipH="1">
                <a:off x="7288370" y="309828"/>
                <a:ext cx="281713" cy="45719"/>
              </a:xfrm>
              <a:prstGeom prst="rect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" name="Freeform 27"/>
            <p:cNvSpPr/>
            <p:nvPr/>
          </p:nvSpPr>
          <p:spPr>
            <a:xfrm>
              <a:off x="290015" y="476631"/>
              <a:ext cx="243385" cy="109886"/>
            </a:xfrm>
            <a:custGeom>
              <a:avLst/>
              <a:gdLst>
                <a:gd name="connsiteX0" fmla="*/ 0 w 491319"/>
                <a:gd name="connsiteY0" fmla="*/ 69279 h 96575"/>
                <a:gd name="connsiteX1" fmla="*/ 68239 w 491319"/>
                <a:gd name="connsiteY1" fmla="*/ 55632 h 96575"/>
                <a:gd name="connsiteX2" fmla="*/ 95534 w 491319"/>
                <a:gd name="connsiteY2" fmla="*/ 14688 h 96575"/>
                <a:gd name="connsiteX3" fmla="*/ 136478 w 491319"/>
                <a:gd name="connsiteY3" fmla="*/ 1041 h 96575"/>
                <a:gd name="connsiteX4" fmla="*/ 163773 w 491319"/>
                <a:gd name="connsiteY4" fmla="*/ 41984 h 96575"/>
                <a:gd name="connsiteX5" fmla="*/ 245660 w 491319"/>
                <a:gd name="connsiteY5" fmla="*/ 96575 h 96575"/>
                <a:gd name="connsiteX6" fmla="*/ 382137 w 491319"/>
                <a:gd name="connsiteY6" fmla="*/ 28336 h 96575"/>
                <a:gd name="connsiteX7" fmla="*/ 423081 w 491319"/>
                <a:gd name="connsiteY7" fmla="*/ 41984 h 96575"/>
                <a:gd name="connsiteX8" fmla="*/ 491319 w 491319"/>
                <a:gd name="connsiteY8" fmla="*/ 1041 h 9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1319" h="96575">
                  <a:moveTo>
                    <a:pt x="0" y="69279"/>
                  </a:moveTo>
                  <a:cubicBezTo>
                    <a:pt x="22746" y="64730"/>
                    <a:pt x="48099" y="67141"/>
                    <a:pt x="68239" y="55632"/>
                  </a:cubicBezTo>
                  <a:cubicBezTo>
                    <a:pt x="82480" y="47494"/>
                    <a:pt x="82726" y="24935"/>
                    <a:pt x="95534" y="14688"/>
                  </a:cubicBezTo>
                  <a:cubicBezTo>
                    <a:pt x="106768" y="5701"/>
                    <a:pt x="122830" y="5590"/>
                    <a:pt x="136478" y="1041"/>
                  </a:cubicBezTo>
                  <a:cubicBezTo>
                    <a:pt x="145576" y="14689"/>
                    <a:pt x="151429" y="31183"/>
                    <a:pt x="163773" y="41984"/>
                  </a:cubicBezTo>
                  <a:cubicBezTo>
                    <a:pt x="188461" y="63586"/>
                    <a:pt x="245660" y="96575"/>
                    <a:pt x="245660" y="96575"/>
                  </a:cubicBezTo>
                  <a:cubicBezTo>
                    <a:pt x="335548" y="6686"/>
                    <a:pt x="292653" y="2769"/>
                    <a:pt x="382137" y="28336"/>
                  </a:cubicBezTo>
                  <a:cubicBezTo>
                    <a:pt x="395970" y="32288"/>
                    <a:pt x="409433" y="37435"/>
                    <a:pt x="423081" y="41984"/>
                  </a:cubicBezTo>
                  <a:cubicBezTo>
                    <a:pt x="457946" y="-10315"/>
                    <a:pt x="433974" y="1041"/>
                    <a:pt x="491319" y="1041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78587" y="787588"/>
            <a:ext cx="971397" cy="65246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994457" y="1461659"/>
            <a:ext cx="3997143" cy="2660596"/>
            <a:chOff x="2863405" y="1348467"/>
            <a:chExt cx="6300646" cy="353085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3405" y="1348467"/>
              <a:ext cx="6146239" cy="3530859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6521563" y="1425274"/>
              <a:ext cx="2642488" cy="408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Courtesy NCTD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768579" y="196866"/>
            <a:ext cx="842021" cy="793734"/>
            <a:chOff x="9677401" y="166619"/>
            <a:chExt cx="842021" cy="793734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5688" y="166619"/>
              <a:ext cx="793734" cy="793734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9677401" y="501667"/>
              <a:ext cx="821754" cy="30777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4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bg2">
                      <a:lumMod val="25000"/>
                    </a:schemeClr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Tours</a:t>
              </a: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202556" y="4013299"/>
            <a:ext cx="4568837" cy="26161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Notes: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After taking the Trolley to Old Town, participants will ride the train along the Pacific Ocean to a number of coastal villages and visit their urban wineries.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This tour includes up to 15 wine tastings, small appetizer portions of food, a light lunch and guided tours.</a:t>
            </a:r>
          </a:p>
        </p:txBody>
      </p:sp>
      <p:sp>
        <p:nvSpPr>
          <p:cNvPr id="3" name="Action Button: Forward or Next 2">
            <a:hlinkClick r:id="" action="ppaction://hlinkshowjump?jump=nextslide" highlightClick="1"/>
          </p:cNvPr>
          <p:cNvSpPr/>
          <p:nvPr/>
        </p:nvSpPr>
        <p:spPr>
          <a:xfrm>
            <a:off x="290015" y="203524"/>
            <a:ext cx="374383" cy="17747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887739"/>
      </p:ext>
    </p:extLst>
  </p:cSld>
  <p:clrMapOvr>
    <a:masterClrMapping/>
  </p:clrMapOvr>
</p:sld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mbined picture and text effects for PowerPoint slides" id="{B548CB8C-EAD2-43A7-906A-2B70205DDDA4}" vid="{DA0DD9D2-77D8-4041-A934-D78FC811E62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E388E9E-2247-46D7-A489-0E96649B972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aps pp</Template>
  <TotalTime>33813</TotalTime>
  <Words>4717</Words>
  <Application>Microsoft Office PowerPoint</Application>
  <PresentationFormat>On-screen Show (4:3)</PresentationFormat>
  <Paragraphs>725</Paragraphs>
  <Slides>40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Arial</vt:lpstr>
      <vt:lpstr>Arial Black</vt:lpstr>
      <vt:lpstr>Calibri</vt:lpstr>
      <vt:lpstr>Calisto MT</vt:lpstr>
      <vt:lpstr>Gill Sans MT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Joy rockway</dc:creator>
  <cp:keywords/>
  <cp:lastModifiedBy>Nancy Sutta Berns</cp:lastModifiedBy>
  <cp:revision>1501</cp:revision>
  <cp:lastPrinted>2017-01-12T20:28:55Z</cp:lastPrinted>
  <dcterms:created xsi:type="dcterms:W3CDTF">2016-09-18T16:29:45Z</dcterms:created>
  <dcterms:modified xsi:type="dcterms:W3CDTF">2017-03-27T04:56:55Z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TC103382719990</vt:lpwstr>
  </property>
</Properties>
</file>